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7" r:id="rId2"/>
    <p:sldId id="258" r:id="rId3"/>
    <p:sldId id="259" r:id="rId4"/>
    <p:sldId id="318" r:id="rId5"/>
    <p:sldId id="414" r:id="rId6"/>
    <p:sldId id="395" r:id="rId7"/>
    <p:sldId id="396" r:id="rId8"/>
    <p:sldId id="397" r:id="rId9"/>
    <p:sldId id="319" r:id="rId10"/>
    <p:sldId id="320" r:id="rId11"/>
    <p:sldId id="321" r:id="rId12"/>
    <p:sldId id="347" r:id="rId13"/>
    <p:sldId id="344" r:id="rId14"/>
    <p:sldId id="325" r:id="rId15"/>
    <p:sldId id="340" r:id="rId16"/>
    <p:sldId id="413" r:id="rId17"/>
    <p:sldId id="331" r:id="rId18"/>
    <p:sldId id="348" r:id="rId19"/>
    <p:sldId id="349" r:id="rId20"/>
    <p:sldId id="350" r:id="rId21"/>
    <p:sldId id="351" r:id="rId22"/>
    <p:sldId id="382" r:id="rId23"/>
    <p:sldId id="383" r:id="rId24"/>
    <p:sldId id="384" r:id="rId25"/>
    <p:sldId id="385" r:id="rId26"/>
    <p:sldId id="386" r:id="rId27"/>
    <p:sldId id="387" r:id="rId28"/>
    <p:sldId id="388" r:id="rId29"/>
    <p:sldId id="389" r:id="rId30"/>
    <p:sldId id="390" r:id="rId31"/>
    <p:sldId id="391" r:id="rId32"/>
    <p:sldId id="392" r:id="rId33"/>
    <p:sldId id="352" r:id="rId34"/>
    <p:sldId id="357" r:id="rId35"/>
    <p:sldId id="283" r:id="rId36"/>
    <p:sldId id="284" r:id="rId37"/>
    <p:sldId id="285" r:id="rId38"/>
    <p:sldId id="286" r:id="rId39"/>
    <p:sldId id="355" r:id="rId40"/>
    <p:sldId id="356" r:id="rId41"/>
    <p:sldId id="287" r:id="rId42"/>
    <p:sldId id="358" r:id="rId43"/>
    <p:sldId id="411" r:id="rId44"/>
    <p:sldId id="412" r:id="rId45"/>
    <p:sldId id="416" r:id="rId46"/>
    <p:sldId id="417" r:id="rId47"/>
    <p:sldId id="418" r:id="rId48"/>
    <p:sldId id="419" r:id="rId49"/>
    <p:sldId id="420" r:id="rId50"/>
    <p:sldId id="421" r:id="rId51"/>
    <p:sldId id="422" r:id="rId52"/>
    <p:sldId id="423" r:id="rId53"/>
    <p:sldId id="424" r:id="rId54"/>
    <p:sldId id="425" r:id="rId55"/>
    <p:sldId id="426" r:id="rId56"/>
    <p:sldId id="427" r:id="rId57"/>
    <p:sldId id="428" r:id="rId58"/>
    <p:sldId id="439" r:id="rId59"/>
    <p:sldId id="289" r:id="rId60"/>
    <p:sldId id="290" r:id="rId61"/>
    <p:sldId id="291" r:id="rId62"/>
    <p:sldId id="292" r:id="rId63"/>
    <p:sldId id="293" r:id="rId64"/>
    <p:sldId id="294" r:id="rId65"/>
    <p:sldId id="295" r:id="rId66"/>
    <p:sldId id="296" r:id="rId67"/>
    <p:sldId id="297" r:id="rId68"/>
    <p:sldId id="298" r:id="rId69"/>
    <p:sldId id="299" r:id="rId70"/>
    <p:sldId id="300" r:id="rId71"/>
    <p:sldId id="398" r:id="rId72"/>
    <p:sldId id="301" r:id="rId73"/>
    <p:sldId id="429" r:id="rId74"/>
    <p:sldId id="415" r:id="rId75"/>
    <p:sldId id="393" r:id="rId76"/>
    <p:sldId id="394" r:id="rId77"/>
    <p:sldId id="408" r:id="rId78"/>
    <p:sldId id="374" r:id="rId79"/>
    <p:sldId id="363" r:id="rId80"/>
    <p:sldId id="361" r:id="rId81"/>
    <p:sldId id="362" r:id="rId82"/>
    <p:sldId id="432" r:id="rId83"/>
    <p:sldId id="433" r:id="rId84"/>
    <p:sldId id="434" r:id="rId85"/>
    <p:sldId id="435" r:id="rId86"/>
    <p:sldId id="436" r:id="rId87"/>
    <p:sldId id="437" r:id="rId88"/>
    <p:sldId id="438" r:id="rId89"/>
    <p:sldId id="430" r:id="rId90"/>
    <p:sldId id="409" r:id="rId91"/>
    <p:sldId id="372" r:id="rId92"/>
    <p:sldId id="312"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B75F52-A590-4C73-BF91-09C80D25027A}" type="datetimeFigureOut">
              <a:rPr lang="en-IN" smtClean="0"/>
              <a:t>31-01-2024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8E2589-6B4F-4558-A5CC-DE229D395907}" type="slidenum">
              <a:rPr lang="en-IN" smtClean="0"/>
              <a:t>‹#›</a:t>
            </a:fld>
            <a:endParaRPr lang="en-IN"/>
          </a:p>
        </p:txBody>
      </p:sp>
    </p:spTree>
    <p:extLst>
      <p:ext uri="{BB962C8B-B14F-4D97-AF65-F5344CB8AC3E}">
        <p14:creationId xmlns:p14="http://schemas.microsoft.com/office/powerpoint/2010/main" val="547289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F8E2589-6B4F-4558-A5CC-DE229D395907}" type="slidenum">
              <a:rPr lang="en-IN" smtClean="0"/>
              <a:t>41</a:t>
            </a:fld>
            <a:endParaRPr lang="en-IN"/>
          </a:p>
        </p:txBody>
      </p:sp>
    </p:spTree>
    <p:extLst>
      <p:ext uri="{BB962C8B-B14F-4D97-AF65-F5344CB8AC3E}">
        <p14:creationId xmlns:p14="http://schemas.microsoft.com/office/powerpoint/2010/main" val="29946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521492-8550-4D77-951B-D8C38EF31885}" type="slidenum">
              <a:rPr lang="en-US" altLang="en-US"/>
              <a:pPr/>
              <a:t>90</a:t>
            </a:fld>
            <a:endParaRPr lang="en-US" alt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3499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9BBAA1D-37CC-4B07-BBE1-1CB5E579FFF7}" type="datetimeFigureOut">
              <a:rPr lang="en-IN" smtClean="0"/>
              <a:t>31-01-2024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2E9F09-CA4D-40F7-A2D3-DE95898E5EBE}" type="slidenum">
              <a:rPr lang="en-IN" smtClean="0"/>
              <a:t>‹#›</a:t>
            </a:fld>
            <a:endParaRPr lang="en-IN"/>
          </a:p>
        </p:txBody>
      </p:sp>
    </p:spTree>
    <p:extLst>
      <p:ext uri="{BB962C8B-B14F-4D97-AF65-F5344CB8AC3E}">
        <p14:creationId xmlns:p14="http://schemas.microsoft.com/office/powerpoint/2010/main" val="1623405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9BBAA1D-37CC-4B07-BBE1-1CB5E579FFF7}" type="datetimeFigureOut">
              <a:rPr lang="en-IN" smtClean="0"/>
              <a:t>31-01-2024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2E9F09-CA4D-40F7-A2D3-DE95898E5EBE}" type="slidenum">
              <a:rPr lang="en-IN" smtClean="0"/>
              <a:t>‹#›</a:t>
            </a:fld>
            <a:endParaRPr lang="en-IN"/>
          </a:p>
        </p:txBody>
      </p:sp>
    </p:spTree>
    <p:extLst>
      <p:ext uri="{BB962C8B-B14F-4D97-AF65-F5344CB8AC3E}">
        <p14:creationId xmlns:p14="http://schemas.microsoft.com/office/powerpoint/2010/main" val="816261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9BBAA1D-37CC-4B07-BBE1-1CB5E579FFF7}" type="datetimeFigureOut">
              <a:rPr lang="en-IN" smtClean="0"/>
              <a:t>31-01-2024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2E9F09-CA4D-40F7-A2D3-DE95898E5EBE}" type="slidenum">
              <a:rPr lang="en-IN" smtClean="0"/>
              <a:t>‹#›</a:t>
            </a:fld>
            <a:endParaRPr lang="en-IN"/>
          </a:p>
        </p:txBody>
      </p:sp>
    </p:spTree>
    <p:extLst>
      <p:ext uri="{BB962C8B-B14F-4D97-AF65-F5344CB8AC3E}">
        <p14:creationId xmlns:p14="http://schemas.microsoft.com/office/powerpoint/2010/main" val="3664600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793037" cy="852487"/>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304800" y="1524000"/>
            <a:ext cx="4248150" cy="46085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705350" y="1524000"/>
            <a:ext cx="4249738" cy="46085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13"/>
          <p:cNvSpPr>
            <a:spLocks noGrp="1" noChangeArrowheads="1"/>
          </p:cNvSpPr>
          <p:nvPr>
            <p:ph type="sldNum" sz="quarter" idx="10"/>
          </p:nvPr>
        </p:nvSpPr>
        <p:spPr/>
        <p:txBody>
          <a:bodyPr/>
          <a:lstStyle>
            <a:lvl1pPr>
              <a:defRPr smtClean="0"/>
            </a:lvl1pPr>
          </a:lstStyle>
          <a:p>
            <a:fld id="{0DEE372F-CB42-4B0E-BA0E-52D287B2C582}" type="slidenum">
              <a:rPr lang="en-US" altLang="en-US"/>
              <a:pPr/>
              <a:t>‹#›</a:t>
            </a:fld>
            <a:endParaRPr lang="en-US" altLang="en-US"/>
          </a:p>
        </p:txBody>
      </p:sp>
    </p:spTree>
    <p:extLst>
      <p:ext uri="{BB962C8B-B14F-4D97-AF65-F5344CB8AC3E}">
        <p14:creationId xmlns:p14="http://schemas.microsoft.com/office/powerpoint/2010/main" val="2621317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smtClean="0"/>
              <a:t>Title</a:t>
            </a:r>
            <a:endParaRPr lang="en-US"/>
          </a:p>
        </p:txBody>
      </p:sp>
      <p:sp>
        <p:nvSpPr>
          <p:cNvPr id="3" name="Text 2"/>
          <p:cNvSpPr>
            <a:spLocks noGrp="1"/>
          </p:cNvSpPr>
          <p:nvPr>
            <p:ph type="body" idx="1"/>
          </p:nvPr>
        </p:nvSpPr>
        <p:spPr/>
        <p:txBody>
          <a:bodyPr/>
          <a:lstStyle/>
          <a:p>
            <a:pPr lvl="0"/>
            <a:r>
              <a:rPr lang="en-US" smtClean="0"/>
              <a:t>Text</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3"/>
          <p:cNvSpPr>
            <a:spLocks noGrp="1"/>
          </p:cNvSpPr>
          <p:nvPr>
            <p:ph type="dt" sz="half" idx="10"/>
          </p:nvPr>
        </p:nvSpPr>
        <p:spPr/>
        <p:txBody>
          <a:bodyPr/>
          <a:lstStyle/>
          <a:p>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3881798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9BBAA1D-37CC-4B07-BBE1-1CB5E579FFF7}" type="datetimeFigureOut">
              <a:rPr lang="en-IN" smtClean="0"/>
              <a:t>31-01-2024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2E9F09-CA4D-40F7-A2D3-DE95898E5EBE}" type="slidenum">
              <a:rPr lang="en-IN" smtClean="0"/>
              <a:t>‹#›</a:t>
            </a:fld>
            <a:endParaRPr lang="en-IN"/>
          </a:p>
        </p:txBody>
      </p:sp>
    </p:spTree>
    <p:extLst>
      <p:ext uri="{BB962C8B-B14F-4D97-AF65-F5344CB8AC3E}">
        <p14:creationId xmlns:p14="http://schemas.microsoft.com/office/powerpoint/2010/main" val="881256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9BBAA1D-37CC-4B07-BBE1-1CB5E579FFF7}" type="datetimeFigureOut">
              <a:rPr lang="en-IN" smtClean="0"/>
              <a:t>31-01-2024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2E9F09-CA4D-40F7-A2D3-DE95898E5EBE}" type="slidenum">
              <a:rPr lang="en-IN" smtClean="0"/>
              <a:t>‹#›</a:t>
            </a:fld>
            <a:endParaRPr lang="en-IN"/>
          </a:p>
        </p:txBody>
      </p:sp>
    </p:spTree>
    <p:extLst>
      <p:ext uri="{BB962C8B-B14F-4D97-AF65-F5344CB8AC3E}">
        <p14:creationId xmlns:p14="http://schemas.microsoft.com/office/powerpoint/2010/main" val="3120581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9BBAA1D-37CC-4B07-BBE1-1CB5E579FFF7}" type="datetimeFigureOut">
              <a:rPr lang="en-IN" smtClean="0"/>
              <a:t>31-01-2024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52E9F09-CA4D-40F7-A2D3-DE95898E5EBE}" type="slidenum">
              <a:rPr lang="en-IN" smtClean="0"/>
              <a:t>‹#›</a:t>
            </a:fld>
            <a:endParaRPr lang="en-IN"/>
          </a:p>
        </p:txBody>
      </p:sp>
    </p:spTree>
    <p:extLst>
      <p:ext uri="{BB962C8B-B14F-4D97-AF65-F5344CB8AC3E}">
        <p14:creationId xmlns:p14="http://schemas.microsoft.com/office/powerpoint/2010/main" val="3780723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9BBAA1D-37CC-4B07-BBE1-1CB5E579FFF7}" type="datetimeFigureOut">
              <a:rPr lang="en-IN" smtClean="0"/>
              <a:t>31-01-2024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52E9F09-CA4D-40F7-A2D3-DE95898E5EBE}" type="slidenum">
              <a:rPr lang="en-IN" smtClean="0"/>
              <a:t>‹#›</a:t>
            </a:fld>
            <a:endParaRPr lang="en-IN"/>
          </a:p>
        </p:txBody>
      </p:sp>
    </p:spTree>
    <p:extLst>
      <p:ext uri="{BB962C8B-B14F-4D97-AF65-F5344CB8AC3E}">
        <p14:creationId xmlns:p14="http://schemas.microsoft.com/office/powerpoint/2010/main" val="3186800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9BBAA1D-37CC-4B07-BBE1-1CB5E579FFF7}" type="datetimeFigureOut">
              <a:rPr lang="en-IN" smtClean="0"/>
              <a:t>31-01-2024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52E9F09-CA4D-40F7-A2D3-DE95898E5EBE}" type="slidenum">
              <a:rPr lang="en-IN" smtClean="0"/>
              <a:t>‹#›</a:t>
            </a:fld>
            <a:endParaRPr lang="en-IN"/>
          </a:p>
        </p:txBody>
      </p:sp>
    </p:spTree>
    <p:extLst>
      <p:ext uri="{BB962C8B-B14F-4D97-AF65-F5344CB8AC3E}">
        <p14:creationId xmlns:p14="http://schemas.microsoft.com/office/powerpoint/2010/main" val="2631269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BBAA1D-37CC-4B07-BBE1-1CB5E579FFF7}" type="datetimeFigureOut">
              <a:rPr lang="en-IN" smtClean="0"/>
              <a:t>31-01-2024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52E9F09-CA4D-40F7-A2D3-DE95898E5EBE}" type="slidenum">
              <a:rPr lang="en-IN" smtClean="0"/>
              <a:t>‹#›</a:t>
            </a:fld>
            <a:endParaRPr lang="en-IN"/>
          </a:p>
        </p:txBody>
      </p:sp>
    </p:spTree>
    <p:extLst>
      <p:ext uri="{BB962C8B-B14F-4D97-AF65-F5344CB8AC3E}">
        <p14:creationId xmlns:p14="http://schemas.microsoft.com/office/powerpoint/2010/main" val="1814246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BBAA1D-37CC-4B07-BBE1-1CB5E579FFF7}" type="datetimeFigureOut">
              <a:rPr lang="en-IN" smtClean="0"/>
              <a:t>31-01-2024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52E9F09-CA4D-40F7-A2D3-DE95898E5EBE}" type="slidenum">
              <a:rPr lang="en-IN" smtClean="0"/>
              <a:t>‹#›</a:t>
            </a:fld>
            <a:endParaRPr lang="en-IN"/>
          </a:p>
        </p:txBody>
      </p:sp>
    </p:spTree>
    <p:extLst>
      <p:ext uri="{BB962C8B-B14F-4D97-AF65-F5344CB8AC3E}">
        <p14:creationId xmlns:p14="http://schemas.microsoft.com/office/powerpoint/2010/main" val="694822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BBAA1D-37CC-4B07-BBE1-1CB5E579FFF7}" type="datetimeFigureOut">
              <a:rPr lang="en-IN" smtClean="0"/>
              <a:t>31-01-2024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52E9F09-CA4D-40F7-A2D3-DE95898E5EBE}" type="slidenum">
              <a:rPr lang="en-IN" smtClean="0"/>
              <a:t>‹#›</a:t>
            </a:fld>
            <a:endParaRPr lang="en-IN"/>
          </a:p>
        </p:txBody>
      </p:sp>
    </p:spTree>
    <p:extLst>
      <p:ext uri="{BB962C8B-B14F-4D97-AF65-F5344CB8AC3E}">
        <p14:creationId xmlns:p14="http://schemas.microsoft.com/office/powerpoint/2010/main" val="186074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BBAA1D-37CC-4B07-BBE1-1CB5E579FFF7}" type="datetimeFigureOut">
              <a:rPr lang="en-IN" smtClean="0"/>
              <a:t>31-01-2024</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2E9F09-CA4D-40F7-A2D3-DE95898E5EBE}" type="slidenum">
              <a:rPr lang="en-IN" smtClean="0"/>
              <a:t>‹#›</a:t>
            </a:fld>
            <a:endParaRPr lang="en-IN"/>
          </a:p>
        </p:txBody>
      </p:sp>
    </p:spTree>
    <p:extLst>
      <p:ext uri="{BB962C8B-B14F-4D97-AF65-F5344CB8AC3E}">
        <p14:creationId xmlns:p14="http://schemas.microsoft.com/office/powerpoint/2010/main" val="4188820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4"/>
          <p:cNvSpPr>
            <a:spLocks noGrp="1" noChangeArrowheads="1"/>
          </p:cNvSpPr>
          <p:nvPr>
            <p:ph type="ctrTitle"/>
          </p:nvPr>
        </p:nvSpPr>
        <p:spPr>
          <a:xfrm>
            <a:off x="1115616" y="2708920"/>
            <a:ext cx="6982544" cy="1015752"/>
          </a:xfrm>
        </p:spPr>
        <p:txBody>
          <a:bodyPr>
            <a:normAutofit fontScale="90000"/>
          </a:bodyPr>
          <a:lstStyle/>
          <a:p>
            <a:pPr eaLnBrk="1" hangingPunct="1"/>
            <a:r>
              <a:rPr lang="en-US" altLang="en-US" sz="3600" b="1" dirty="0" smtClean="0">
                <a:solidFill>
                  <a:srgbClr val="C00000"/>
                </a:solidFill>
                <a:latin typeface="Georgia" pitchFamily="18" charset="0"/>
              </a:rPr>
              <a:t>Searching for Solutions-uninformed search techniques</a:t>
            </a:r>
          </a:p>
        </p:txBody>
      </p:sp>
    </p:spTree>
    <p:extLst>
      <p:ext uri="{BB962C8B-B14F-4D97-AF65-F5344CB8AC3E}">
        <p14:creationId xmlns:p14="http://schemas.microsoft.com/office/powerpoint/2010/main" val="1819311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a:xfrm>
            <a:off x="1150938" y="214313"/>
            <a:ext cx="6850062" cy="852487"/>
          </a:xfrm>
        </p:spPr>
        <p:txBody>
          <a:bodyPr/>
          <a:lstStyle/>
          <a:p>
            <a:pPr algn="ctr" eaLnBrk="1" hangingPunct="1"/>
            <a:r>
              <a:rPr lang="en-US" altLang="en-US" smtClean="0">
                <a:latin typeface="Georgia" pitchFamily="18" charset="0"/>
              </a:rPr>
              <a:t>Tree search example</a:t>
            </a:r>
          </a:p>
        </p:txBody>
      </p:sp>
      <p:pic>
        <p:nvPicPr>
          <p:cNvPr id="35843" name="Picture 4" descr="search-map2c"/>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30213" y="1671638"/>
            <a:ext cx="6986587" cy="1724025"/>
          </a:xfrm>
          <a:noFill/>
        </p:spPr>
      </p:pic>
    </p:spTree>
    <p:extLst>
      <p:ext uri="{BB962C8B-B14F-4D97-AF65-F5344CB8AC3E}">
        <p14:creationId xmlns:p14="http://schemas.microsoft.com/office/powerpoint/2010/main" val="42000512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a:xfrm>
            <a:off x="1219200" y="304800"/>
            <a:ext cx="6316663" cy="852488"/>
          </a:xfrm>
        </p:spPr>
        <p:txBody>
          <a:bodyPr/>
          <a:lstStyle/>
          <a:p>
            <a:pPr algn="ctr" eaLnBrk="1" hangingPunct="1"/>
            <a:r>
              <a:rPr lang="en-US" altLang="en-US" smtClean="0">
                <a:latin typeface="Georgia" pitchFamily="18" charset="0"/>
              </a:rPr>
              <a:t>Tree search example</a:t>
            </a:r>
          </a:p>
        </p:txBody>
      </p:sp>
      <p:pic>
        <p:nvPicPr>
          <p:cNvPr id="36867" name="Picture 4" descr="search-map3c"/>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30213" y="1671638"/>
            <a:ext cx="6986587" cy="1724025"/>
          </a:xfrm>
          <a:noFill/>
        </p:spPr>
      </p:pic>
    </p:spTree>
    <p:extLst>
      <p:ext uri="{BB962C8B-B14F-4D97-AF65-F5344CB8AC3E}">
        <p14:creationId xmlns:p14="http://schemas.microsoft.com/office/powerpoint/2010/main" val="24764180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of nodes</a:t>
            </a:r>
            <a:endParaRPr lang="en-IN" dirty="0"/>
          </a:p>
        </p:txBody>
      </p:sp>
      <p:sp>
        <p:nvSpPr>
          <p:cNvPr id="3" name="Content Placeholder 2"/>
          <p:cNvSpPr>
            <a:spLocks noGrp="1"/>
          </p:cNvSpPr>
          <p:nvPr>
            <p:ph idx="1"/>
          </p:nvPr>
        </p:nvSpPr>
        <p:spPr/>
        <p:txBody>
          <a:bodyPr>
            <a:normAutofit/>
          </a:bodyPr>
          <a:lstStyle/>
          <a:p>
            <a:pPr algn="just"/>
            <a:r>
              <a:rPr lang="en-US" sz="2800" dirty="0" smtClean="0"/>
              <a:t>STATE</a:t>
            </a:r>
            <a:r>
              <a:rPr lang="en-US" sz="2800" dirty="0"/>
              <a:t>: the state in the state space to which the node corresponds;</a:t>
            </a:r>
          </a:p>
          <a:p>
            <a:pPr algn="just"/>
            <a:r>
              <a:rPr lang="en-US" sz="2800" dirty="0" smtClean="0"/>
              <a:t>PARENT</a:t>
            </a:r>
            <a:r>
              <a:rPr lang="en-US" sz="2800" dirty="0"/>
              <a:t>: the node in the search tree that generated this node;</a:t>
            </a:r>
          </a:p>
          <a:p>
            <a:pPr algn="just"/>
            <a:r>
              <a:rPr lang="en-US" sz="2800" dirty="0" smtClean="0"/>
              <a:t>ACTION</a:t>
            </a:r>
            <a:r>
              <a:rPr lang="en-US" sz="2800" dirty="0"/>
              <a:t>: the action that was applied to the parent to generate the node;</a:t>
            </a:r>
          </a:p>
          <a:p>
            <a:pPr algn="just"/>
            <a:r>
              <a:rPr lang="en-US" sz="2800" dirty="0" smtClean="0"/>
              <a:t>PATH-COST</a:t>
            </a:r>
            <a:r>
              <a:rPr lang="en-US" sz="2800" dirty="0"/>
              <a:t>: the cost, traditionally denoted </a:t>
            </a:r>
            <a:r>
              <a:rPr lang="en-US" sz="2800" dirty="0" smtClean="0"/>
              <a:t>by </a:t>
            </a:r>
            <a:r>
              <a:rPr lang="en-US" sz="2800" dirty="0"/>
              <a:t>g(n), of the path from the initial </a:t>
            </a:r>
            <a:r>
              <a:rPr lang="en-US" sz="2800" dirty="0" smtClean="0"/>
              <a:t>state to </a:t>
            </a:r>
            <a:r>
              <a:rPr lang="en-US" sz="2800" dirty="0"/>
              <a:t>the node, as indicated by the parent pointers.</a:t>
            </a:r>
            <a:endParaRPr lang="en-IN" sz="2800" dirty="0"/>
          </a:p>
        </p:txBody>
      </p:sp>
    </p:spTree>
    <p:extLst>
      <p:ext uri="{BB962C8B-B14F-4D97-AF65-F5344CB8AC3E}">
        <p14:creationId xmlns:p14="http://schemas.microsoft.com/office/powerpoint/2010/main" val="35731539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838200" y="304800"/>
            <a:ext cx="7793038" cy="852488"/>
          </a:xfrm>
        </p:spPr>
        <p:txBody>
          <a:bodyPr/>
          <a:lstStyle/>
          <a:p>
            <a:pPr algn="ctr" eaLnBrk="1" hangingPunct="1"/>
            <a:r>
              <a:rPr lang="en-US" altLang="en-US" sz="3600" smtClean="0">
                <a:latin typeface="Georgia" pitchFamily="18" charset="0"/>
              </a:rPr>
              <a:t>Implementation: general tree search</a:t>
            </a:r>
          </a:p>
        </p:txBody>
      </p:sp>
      <p:pic>
        <p:nvPicPr>
          <p:cNvPr id="37892" name="Picture 4"/>
          <p:cNvPicPr>
            <a:picLocks noChangeAspect="1" noChangeArrowheads="1"/>
          </p:cNvPicPr>
          <p:nvPr/>
        </p:nvPicPr>
        <p:blipFill>
          <a:blip r:embed="rId2">
            <a:extLst>
              <a:ext uri="{28A0092B-C50C-407E-A947-70E740481C1C}">
                <a14:useLocalDpi xmlns:a14="http://schemas.microsoft.com/office/drawing/2010/main" val="0"/>
              </a:ext>
            </a:extLst>
          </a:blip>
          <a:srcRect l="14844" t="18750" r="3125" b="9375"/>
          <a:stretch>
            <a:fillRect/>
          </a:stretch>
        </p:blipFill>
        <p:spPr bwMode="auto">
          <a:xfrm>
            <a:off x="990600" y="1600200"/>
            <a:ext cx="7315200" cy="480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66906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spc="-168" dirty="0">
                <a:latin typeface="EUPJHO+Cambria"/>
                <a:cs typeface="EUPJHO+Cambria"/>
              </a:rPr>
              <a:t>Key</a:t>
            </a:r>
            <a:r>
              <a:rPr lang="en-IN" sz="4800" spc="-32" dirty="0">
                <a:latin typeface="EUPJHO+Cambria"/>
                <a:cs typeface="EUPJHO+Cambria"/>
              </a:rPr>
              <a:t> </a:t>
            </a:r>
            <a:r>
              <a:rPr lang="en-IN" sz="4800" spc="-100" dirty="0">
                <a:latin typeface="EUPJHO+Cambria"/>
                <a:cs typeface="EUPJHO+Cambria"/>
              </a:rPr>
              <a:t>concepts</a:t>
            </a:r>
            <a:r>
              <a:rPr lang="en-IN" sz="4800" spc="-97" dirty="0">
                <a:latin typeface="EUPJHO+Cambria"/>
                <a:cs typeface="EUPJHO+Cambria"/>
              </a:rPr>
              <a:t> </a:t>
            </a:r>
            <a:r>
              <a:rPr lang="en-IN" sz="4800" spc="-100" dirty="0">
                <a:latin typeface="EUPJHO+Cambria"/>
                <a:cs typeface="EUPJHO+Cambria"/>
              </a:rPr>
              <a:t>in</a:t>
            </a:r>
            <a:r>
              <a:rPr lang="en-IN" sz="4800" spc="-101" dirty="0">
                <a:latin typeface="EUPJHO+Cambria"/>
                <a:cs typeface="EUPJHO+Cambria"/>
              </a:rPr>
              <a:t> </a:t>
            </a:r>
            <a:r>
              <a:rPr lang="en-IN" sz="4800" spc="-109" dirty="0">
                <a:latin typeface="EUPJHO+Cambria"/>
                <a:cs typeface="EUPJHO+Cambria"/>
              </a:rPr>
              <a:t>search</a:t>
            </a:r>
            <a:endParaRPr lang="en-IN" dirty="0"/>
          </a:p>
        </p:txBody>
      </p:sp>
      <p:sp>
        <p:nvSpPr>
          <p:cNvPr id="3" name="Content Placeholder 2"/>
          <p:cNvSpPr>
            <a:spLocks noGrp="1"/>
          </p:cNvSpPr>
          <p:nvPr>
            <p:ph idx="1"/>
          </p:nvPr>
        </p:nvSpPr>
        <p:spPr>
          <a:xfrm>
            <a:off x="395536" y="1412776"/>
            <a:ext cx="8229600" cy="4525963"/>
          </a:xfrm>
        </p:spPr>
        <p:txBody>
          <a:bodyPr>
            <a:noAutofit/>
          </a:bodyPr>
          <a:lstStyle/>
          <a:p>
            <a:pPr algn="just">
              <a:spcBef>
                <a:spcPts val="0"/>
              </a:spcBef>
            </a:pPr>
            <a:r>
              <a:rPr lang="en-US" sz="2200" dirty="0"/>
              <a:t>Suppose choose Sibiu first.</a:t>
            </a:r>
          </a:p>
          <a:p>
            <a:pPr lvl="1" algn="just">
              <a:spcBef>
                <a:spcPts val="0"/>
              </a:spcBef>
            </a:pPr>
            <a:r>
              <a:rPr lang="en-US" sz="2200" dirty="0"/>
              <a:t>Check to see whether it is a goal state (it is not) and then expand it to get In(Arad), In(</a:t>
            </a:r>
            <a:r>
              <a:rPr lang="en-US" sz="2200" dirty="0" err="1"/>
              <a:t>Fagaras</a:t>
            </a:r>
            <a:r>
              <a:rPr lang="en-US" sz="2200" dirty="0"/>
              <a:t>), In(Oradea), and In(</a:t>
            </a:r>
            <a:r>
              <a:rPr lang="en-US" sz="2200" dirty="0" err="1"/>
              <a:t>RimnicuVilcea</a:t>
            </a:r>
            <a:r>
              <a:rPr lang="en-US" sz="2200" dirty="0"/>
              <a:t>). </a:t>
            </a:r>
          </a:p>
          <a:p>
            <a:pPr lvl="1" algn="just">
              <a:spcBef>
                <a:spcPts val="0"/>
              </a:spcBef>
            </a:pPr>
            <a:r>
              <a:rPr lang="en-US" sz="2200" dirty="0"/>
              <a:t>Then choose any of these four or go back and choose Timisoara or </a:t>
            </a:r>
            <a:r>
              <a:rPr lang="en-US" sz="2200" dirty="0" err="1"/>
              <a:t>Zerind</a:t>
            </a:r>
            <a:r>
              <a:rPr lang="en-US" sz="2200" dirty="0"/>
              <a:t>. </a:t>
            </a:r>
          </a:p>
          <a:p>
            <a:pPr algn="just">
              <a:spcBef>
                <a:spcPts val="0"/>
              </a:spcBef>
            </a:pPr>
            <a:r>
              <a:rPr lang="en-US" sz="2200" dirty="0"/>
              <a:t>Each of these six nodes is a </a:t>
            </a:r>
            <a:r>
              <a:rPr lang="en-US" sz="2200" b="1" dirty="0">
                <a:solidFill>
                  <a:srgbClr val="FF0000"/>
                </a:solidFill>
              </a:rPr>
              <a:t>leaf node</a:t>
            </a:r>
            <a:r>
              <a:rPr lang="en-US" sz="2200" dirty="0"/>
              <a:t>, a node with no children in the tree. </a:t>
            </a:r>
          </a:p>
          <a:p>
            <a:pPr algn="just">
              <a:spcBef>
                <a:spcPts val="0"/>
              </a:spcBef>
            </a:pPr>
            <a:r>
              <a:rPr lang="en-US" sz="2200" dirty="0"/>
              <a:t>Set of all leaf nodes available for expansion at any given point is called the </a:t>
            </a:r>
            <a:r>
              <a:rPr lang="en-US" sz="2200" b="1" dirty="0">
                <a:solidFill>
                  <a:srgbClr val="FF0000"/>
                </a:solidFill>
              </a:rPr>
              <a:t>frontier</a:t>
            </a:r>
            <a:r>
              <a:rPr lang="en-US" sz="2200" dirty="0"/>
              <a:t>. </a:t>
            </a:r>
          </a:p>
          <a:p>
            <a:pPr algn="just">
              <a:spcBef>
                <a:spcPts val="0"/>
              </a:spcBef>
            </a:pPr>
            <a:r>
              <a:rPr lang="en-US" sz="2200" dirty="0"/>
              <a:t>Process of expanding nodes on the </a:t>
            </a:r>
            <a:r>
              <a:rPr lang="en-US" sz="2200" b="1" dirty="0">
                <a:solidFill>
                  <a:srgbClr val="FF0000"/>
                </a:solidFill>
              </a:rPr>
              <a:t>frontier continues </a:t>
            </a:r>
            <a:r>
              <a:rPr lang="en-US" sz="2200" dirty="0"/>
              <a:t>until either a solution is found or there are no more states to expand. </a:t>
            </a:r>
          </a:p>
          <a:p>
            <a:pPr algn="just">
              <a:spcBef>
                <a:spcPts val="0"/>
              </a:spcBef>
            </a:pPr>
            <a:r>
              <a:rPr lang="en-US" sz="2200" dirty="0"/>
              <a:t>Search algorithm vary primarily according to how they choose which state to expand next— so-called </a:t>
            </a:r>
            <a:r>
              <a:rPr lang="en-US" sz="2200" b="1" dirty="0">
                <a:solidFill>
                  <a:srgbClr val="FF0000"/>
                </a:solidFill>
              </a:rPr>
              <a:t>search strategy</a:t>
            </a:r>
            <a:r>
              <a:rPr lang="en-US" sz="2200" dirty="0"/>
              <a:t>.</a:t>
            </a:r>
          </a:p>
          <a:p>
            <a:pPr algn="just">
              <a:spcBef>
                <a:spcPts val="0"/>
              </a:spcBef>
            </a:pPr>
            <a:r>
              <a:rPr lang="en-US" sz="2200" dirty="0"/>
              <a:t>In(Arad) is a repeated state in the search tree, generated in this case by a </a:t>
            </a:r>
            <a:r>
              <a:rPr lang="en-US" sz="2200" b="1" dirty="0">
                <a:solidFill>
                  <a:srgbClr val="FF0000"/>
                </a:solidFill>
              </a:rPr>
              <a:t>loopy path</a:t>
            </a:r>
            <a:r>
              <a:rPr lang="en-US" sz="2200" dirty="0"/>
              <a:t>  - Special case of </a:t>
            </a:r>
            <a:r>
              <a:rPr lang="en-US" sz="2200" b="1" dirty="0">
                <a:solidFill>
                  <a:srgbClr val="FF0000"/>
                </a:solidFill>
              </a:rPr>
              <a:t>redundant paths</a:t>
            </a:r>
          </a:p>
          <a:p>
            <a:pPr algn="just">
              <a:spcBef>
                <a:spcPts val="0"/>
              </a:spcBef>
            </a:pPr>
            <a:endParaRPr lang="en-IN" sz="2200" dirty="0"/>
          </a:p>
        </p:txBody>
      </p:sp>
    </p:spTree>
    <p:extLst>
      <p:ext uri="{BB962C8B-B14F-4D97-AF65-F5344CB8AC3E}">
        <p14:creationId xmlns:p14="http://schemas.microsoft.com/office/powerpoint/2010/main" val="278377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Infrastructure for search algorithms</a:t>
            </a:r>
            <a:endParaRPr lang="en-IN" dirty="0"/>
          </a:p>
        </p:txBody>
      </p:sp>
      <p:sp>
        <p:nvSpPr>
          <p:cNvPr id="3" name="Text Placeholder 2"/>
          <p:cNvSpPr>
            <a:spLocks noGrp="1"/>
          </p:cNvSpPr>
          <p:nvPr>
            <p:ph type="body" idx="1"/>
          </p:nvPr>
        </p:nvSpPr>
        <p:spPr>
          <a:xfrm>
            <a:off x="395536" y="1340768"/>
            <a:ext cx="8229600" cy="4525963"/>
          </a:xfrm>
        </p:spPr>
        <p:txBody>
          <a:bodyPr>
            <a:noAutofit/>
          </a:bodyPr>
          <a:lstStyle/>
          <a:p>
            <a:pPr algn="just">
              <a:spcBef>
                <a:spcPts val="0"/>
              </a:spcBef>
            </a:pPr>
            <a:r>
              <a:rPr lang="en-US" sz="2000" b="1" dirty="0"/>
              <a:t>Frontier needs to be stored</a:t>
            </a:r>
            <a:r>
              <a:rPr lang="en-US" sz="2000" dirty="0"/>
              <a:t> - the search algorithm can easily choose the next node to expand according to its preferred strategy. </a:t>
            </a:r>
          </a:p>
          <a:p>
            <a:pPr algn="just">
              <a:spcBef>
                <a:spcPts val="0"/>
              </a:spcBef>
            </a:pPr>
            <a:r>
              <a:rPr lang="en-US" sz="2000" dirty="0"/>
              <a:t>Appropriate data structure for this is a queue. </a:t>
            </a:r>
          </a:p>
          <a:p>
            <a:pPr algn="just">
              <a:spcBef>
                <a:spcPts val="0"/>
              </a:spcBef>
            </a:pPr>
            <a:r>
              <a:rPr lang="en-US" sz="2000" dirty="0"/>
              <a:t>Operations on a queue are as follows:</a:t>
            </a:r>
          </a:p>
          <a:p>
            <a:pPr lvl="1" algn="just">
              <a:spcBef>
                <a:spcPts val="0"/>
              </a:spcBef>
            </a:pPr>
            <a:r>
              <a:rPr lang="en-US" sz="2000" dirty="0">
                <a:solidFill>
                  <a:srgbClr val="FF0000"/>
                </a:solidFill>
              </a:rPr>
              <a:t>EMPTY</a:t>
            </a:r>
            <a:r>
              <a:rPr lang="en-US" sz="2000" dirty="0"/>
              <a:t>?(queue) returns true only if there are no more elements in the queue.</a:t>
            </a:r>
          </a:p>
          <a:p>
            <a:pPr lvl="1" algn="just">
              <a:spcBef>
                <a:spcPts val="0"/>
              </a:spcBef>
            </a:pPr>
            <a:r>
              <a:rPr lang="en-US" sz="2000" dirty="0">
                <a:solidFill>
                  <a:srgbClr val="FF0000"/>
                </a:solidFill>
              </a:rPr>
              <a:t>POP</a:t>
            </a:r>
            <a:r>
              <a:rPr lang="en-US" sz="2000" dirty="0"/>
              <a:t>(queue) removes the first element of the queue and returns it.</a:t>
            </a:r>
          </a:p>
          <a:p>
            <a:pPr lvl="1" algn="just">
              <a:spcBef>
                <a:spcPts val="0"/>
              </a:spcBef>
            </a:pPr>
            <a:r>
              <a:rPr lang="en-US" sz="2000" dirty="0">
                <a:solidFill>
                  <a:srgbClr val="FF0000"/>
                </a:solidFill>
              </a:rPr>
              <a:t>INSERT</a:t>
            </a:r>
            <a:r>
              <a:rPr lang="en-US" sz="2000" dirty="0"/>
              <a:t>(element, queue) inserts an element and returns the resulting queue.</a:t>
            </a:r>
          </a:p>
          <a:p>
            <a:pPr algn="just">
              <a:spcBef>
                <a:spcPts val="0"/>
              </a:spcBef>
            </a:pPr>
            <a:r>
              <a:rPr lang="en-US" sz="2000" dirty="0"/>
              <a:t>Queues are characterized by the order of stored nodes. </a:t>
            </a:r>
          </a:p>
          <a:p>
            <a:pPr algn="just">
              <a:spcBef>
                <a:spcPts val="0"/>
              </a:spcBef>
            </a:pPr>
            <a:r>
              <a:rPr lang="en-US" sz="2000" dirty="0">
                <a:solidFill>
                  <a:srgbClr val="FF0000"/>
                </a:solidFill>
              </a:rPr>
              <a:t>Common variants are </a:t>
            </a:r>
          </a:p>
          <a:p>
            <a:pPr lvl="1" algn="just">
              <a:spcBef>
                <a:spcPts val="0"/>
              </a:spcBef>
            </a:pPr>
            <a:r>
              <a:rPr lang="en-US" sz="2000" dirty="0"/>
              <a:t>FIFO QUEUE or FIFO queue, which pops the oldest element of the queue;</a:t>
            </a:r>
          </a:p>
          <a:p>
            <a:pPr lvl="1" algn="just">
              <a:spcBef>
                <a:spcPts val="0"/>
              </a:spcBef>
            </a:pPr>
            <a:r>
              <a:rPr lang="en-US" sz="2000" dirty="0"/>
              <a:t>LIFO QUEUE the last-in, first-out or LIFO queue (stack); and </a:t>
            </a:r>
          </a:p>
          <a:p>
            <a:pPr lvl="1" algn="just">
              <a:spcBef>
                <a:spcPts val="0"/>
              </a:spcBef>
            </a:pPr>
            <a:r>
              <a:rPr lang="en-US" sz="2000" dirty="0"/>
              <a:t>the priority queue, pops the element of the queue with the highest priority </a:t>
            </a:r>
          </a:p>
          <a:p>
            <a:pPr algn="just">
              <a:spcBef>
                <a:spcPts val="0"/>
              </a:spcBef>
            </a:pPr>
            <a:r>
              <a:rPr lang="en-US" sz="2000" dirty="0"/>
              <a:t>Explored set can be implemented using hash table to allow efficient checking for repeated states. </a:t>
            </a:r>
          </a:p>
          <a:p>
            <a:pPr algn="just">
              <a:spcBef>
                <a:spcPts val="0"/>
              </a:spcBef>
            </a:pPr>
            <a:endParaRPr lang="en-IN" sz="2000" dirty="0"/>
          </a:p>
        </p:txBody>
      </p:sp>
    </p:spTree>
    <p:extLst>
      <p:ext uri="{BB962C8B-B14F-4D97-AF65-F5344CB8AC3E}">
        <p14:creationId xmlns:p14="http://schemas.microsoft.com/office/powerpoint/2010/main" val="175867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838200" y="381000"/>
            <a:ext cx="7078663" cy="852488"/>
          </a:xfrm>
        </p:spPr>
        <p:txBody>
          <a:bodyPr/>
          <a:lstStyle/>
          <a:p>
            <a:pPr algn="ctr" eaLnBrk="1" hangingPunct="1"/>
            <a:r>
              <a:rPr lang="en-US" altLang="en-US" dirty="0" smtClean="0">
                <a:latin typeface="Georgia" pitchFamily="18" charset="0"/>
              </a:rPr>
              <a:t>Tree search algorithms</a:t>
            </a:r>
          </a:p>
        </p:txBody>
      </p:sp>
      <p:sp>
        <p:nvSpPr>
          <p:cNvPr id="33796" name="Rectangle 3"/>
          <p:cNvSpPr>
            <a:spLocks noGrp="1" noChangeArrowheads="1"/>
          </p:cNvSpPr>
          <p:nvPr>
            <p:ph idx="1"/>
          </p:nvPr>
        </p:nvSpPr>
        <p:spPr>
          <a:xfrm>
            <a:off x="457200" y="1484784"/>
            <a:ext cx="8229600" cy="4525963"/>
          </a:xfrm>
        </p:spPr>
        <p:txBody>
          <a:bodyPr/>
          <a:lstStyle/>
          <a:p>
            <a:pPr eaLnBrk="1" hangingPunct="1"/>
            <a:r>
              <a:rPr lang="en-US" altLang="en-US" dirty="0" smtClean="0">
                <a:latin typeface="Times New Roman" pitchFamily="18" charset="0"/>
                <a:cs typeface="Times New Roman" pitchFamily="18" charset="0"/>
              </a:rPr>
              <a:t>Basic idea:</a:t>
            </a:r>
          </a:p>
          <a:p>
            <a:pPr marL="0" indent="0" eaLnBrk="1" hangingPunct="1">
              <a:buNone/>
            </a:pPr>
            <a:r>
              <a:rPr lang="en-US" altLang="en-US" sz="2400" dirty="0" smtClean="0">
                <a:latin typeface="Times New Roman" pitchFamily="18" charset="0"/>
                <a:cs typeface="Times New Roman" pitchFamily="18" charset="0"/>
              </a:rPr>
              <a:t> 	Search node – Expanding - Generating</a:t>
            </a:r>
          </a:p>
        </p:txBody>
      </p:sp>
      <p:pic>
        <p:nvPicPr>
          <p:cNvPr id="33797" name="Picture 4"/>
          <p:cNvPicPr>
            <a:picLocks noChangeAspect="1" noChangeArrowheads="1"/>
          </p:cNvPicPr>
          <p:nvPr/>
        </p:nvPicPr>
        <p:blipFill>
          <a:blip r:embed="rId2">
            <a:extLst>
              <a:ext uri="{28A0092B-C50C-407E-A947-70E740481C1C}">
                <a14:useLocalDpi xmlns:a14="http://schemas.microsoft.com/office/drawing/2010/main" val="0"/>
              </a:ext>
            </a:extLst>
          </a:blip>
          <a:srcRect l="14844" t="37500" r="3125" b="28125"/>
          <a:stretch>
            <a:fillRect/>
          </a:stretch>
        </p:blipFill>
        <p:spPr bwMode="auto">
          <a:xfrm>
            <a:off x="609600" y="3429000"/>
            <a:ext cx="8001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69873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452520" y="28636"/>
            <a:ext cx="8229600" cy="1143000"/>
          </a:xfrm>
        </p:spPr>
        <p:txBody>
          <a:bodyPr/>
          <a:lstStyle/>
          <a:p>
            <a:r>
              <a:rPr lang="en-US" dirty="0"/>
              <a:t>Search strategies</a:t>
            </a:r>
          </a:p>
        </p:txBody>
      </p:sp>
      <p:sp>
        <p:nvSpPr>
          <p:cNvPr id="132099" name="Rectangle 3"/>
          <p:cNvSpPr>
            <a:spLocks noGrp="1" noChangeArrowheads="1"/>
          </p:cNvSpPr>
          <p:nvPr>
            <p:ph idx="1"/>
          </p:nvPr>
        </p:nvSpPr>
        <p:spPr>
          <a:xfrm>
            <a:off x="452520" y="1404937"/>
            <a:ext cx="8229600" cy="5429200"/>
          </a:xfrm>
        </p:spPr>
        <p:txBody>
          <a:bodyPr>
            <a:noAutofit/>
          </a:bodyPr>
          <a:lstStyle/>
          <a:p>
            <a:pPr algn="just">
              <a:lnSpc>
                <a:spcPct val="90000"/>
              </a:lnSpc>
            </a:pPr>
            <a:r>
              <a:rPr lang="en-US" sz="2500" dirty="0"/>
              <a:t>A search strategy is defined by picking the </a:t>
            </a:r>
            <a:r>
              <a:rPr lang="en-US" sz="2500" dirty="0">
                <a:solidFill>
                  <a:srgbClr val="FF0000"/>
                </a:solidFill>
              </a:rPr>
              <a:t>order of node expansion</a:t>
            </a:r>
            <a:endParaRPr lang="en-US" sz="2500" dirty="0"/>
          </a:p>
          <a:p>
            <a:pPr algn="just">
              <a:lnSpc>
                <a:spcPct val="90000"/>
              </a:lnSpc>
            </a:pPr>
            <a:r>
              <a:rPr lang="en-US" sz="2500" dirty="0"/>
              <a:t>Strategies are evaluated along the following dimensions:</a:t>
            </a:r>
          </a:p>
          <a:p>
            <a:pPr lvl="1" algn="just">
              <a:lnSpc>
                <a:spcPct val="90000"/>
              </a:lnSpc>
            </a:pPr>
            <a:r>
              <a:rPr lang="en-US" sz="2500" dirty="0">
                <a:solidFill>
                  <a:srgbClr val="FF0000"/>
                </a:solidFill>
              </a:rPr>
              <a:t>completeness: </a:t>
            </a:r>
            <a:r>
              <a:rPr lang="en-US" sz="2500" dirty="0"/>
              <a:t>does it always find a solution if one exists?</a:t>
            </a:r>
          </a:p>
          <a:p>
            <a:pPr lvl="1" algn="just">
              <a:lnSpc>
                <a:spcPct val="90000"/>
              </a:lnSpc>
            </a:pPr>
            <a:r>
              <a:rPr lang="en-US" sz="2500" dirty="0">
                <a:solidFill>
                  <a:srgbClr val="FF0000"/>
                </a:solidFill>
              </a:rPr>
              <a:t>time complexity:</a:t>
            </a:r>
            <a:r>
              <a:rPr lang="en-US" sz="2500" dirty="0"/>
              <a:t> number of nodes generated</a:t>
            </a:r>
          </a:p>
          <a:p>
            <a:pPr lvl="1" algn="just">
              <a:lnSpc>
                <a:spcPct val="90000"/>
              </a:lnSpc>
            </a:pPr>
            <a:r>
              <a:rPr lang="en-US" sz="2500" dirty="0">
                <a:solidFill>
                  <a:srgbClr val="FF0000"/>
                </a:solidFill>
              </a:rPr>
              <a:t>space complexity:</a:t>
            </a:r>
            <a:r>
              <a:rPr lang="en-US" sz="2500" dirty="0"/>
              <a:t> maximum number of nodes in memory</a:t>
            </a:r>
          </a:p>
          <a:p>
            <a:pPr lvl="1" algn="just">
              <a:lnSpc>
                <a:spcPct val="90000"/>
              </a:lnSpc>
            </a:pPr>
            <a:r>
              <a:rPr lang="en-US" sz="2500" dirty="0">
                <a:solidFill>
                  <a:srgbClr val="FF0000"/>
                </a:solidFill>
              </a:rPr>
              <a:t>optimality:</a:t>
            </a:r>
            <a:r>
              <a:rPr lang="en-US" sz="2500" dirty="0"/>
              <a:t> does it always find a least-cost solution?</a:t>
            </a:r>
          </a:p>
          <a:p>
            <a:pPr algn="just">
              <a:lnSpc>
                <a:spcPct val="90000"/>
              </a:lnSpc>
            </a:pPr>
            <a:r>
              <a:rPr lang="en-US" sz="2500" dirty="0"/>
              <a:t>Time and space complexity are measured in terms of </a:t>
            </a:r>
          </a:p>
          <a:p>
            <a:pPr lvl="1" algn="just">
              <a:lnSpc>
                <a:spcPct val="90000"/>
              </a:lnSpc>
            </a:pPr>
            <a:r>
              <a:rPr lang="en-US" sz="2500" i="1" dirty="0">
                <a:solidFill>
                  <a:srgbClr val="0000CC"/>
                </a:solidFill>
              </a:rPr>
              <a:t>b</a:t>
            </a:r>
            <a:r>
              <a:rPr lang="en-US" sz="2500" i="1" dirty="0"/>
              <a:t>:</a:t>
            </a:r>
            <a:r>
              <a:rPr lang="en-US" sz="2500" dirty="0"/>
              <a:t> maximum branching factor of the search tree</a:t>
            </a:r>
          </a:p>
          <a:p>
            <a:pPr lvl="1" algn="just">
              <a:lnSpc>
                <a:spcPct val="90000"/>
              </a:lnSpc>
            </a:pPr>
            <a:r>
              <a:rPr lang="en-US" sz="2500" i="1" dirty="0">
                <a:solidFill>
                  <a:srgbClr val="0000CC"/>
                </a:solidFill>
              </a:rPr>
              <a:t>d</a:t>
            </a:r>
            <a:r>
              <a:rPr lang="en-US" sz="2500" i="1" dirty="0"/>
              <a:t>: </a:t>
            </a:r>
            <a:r>
              <a:rPr lang="en-US" sz="2500" dirty="0"/>
              <a:t>depth of the least-cost solution</a:t>
            </a:r>
          </a:p>
          <a:p>
            <a:pPr lvl="1" algn="just">
              <a:lnSpc>
                <a:spcPct val="90000"/>
              </a:lnSpc>
            </a:pPr>
            <a:r>
              <a:rPr lang="en-US" sz="2500" i="1" dirty="0">
                <a:solidFill>
                  <a:srgbClr val="0000CC"/>
                </a:solidFill>
              </a:rPr>
              <a:t>m</a:t>
            </a:r>
            <a:r>
              <a:rPr lang="en-US" sz="2500" dirty="0"/>
              <a:t>: maximum depth of the state space (may be ∞)</a:t>
            </a:r>
          </a:p>
        </p:txBody>
      </p:sp>
    </p:spTree>
    <p:extLst>
      <p:ext uri="{BB962C8B-B14F-4D97-AF65-F5344CB8AC3E}">
        <p14:creationId xmlns:p14="http://schemas.microsoft.com/office/powerpoint/2010/main" val="10154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Search Algorithms in AI</a:t>
            </a:r>
            <a:endParaRPr lang="en-US"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a:srcRect/>
          <a:stretch>
            <a:fillRect/>
          </a:stretch>
        </p:blipFill>
        <p:spPr bwMode="auto">
          <a:xfrm>
            <a:off x="533400" y="1447800"/>
            <a:ext cx="8153400" cy="5029200"/>
          </a:xfrm>
          <a:prstGeom prst="rect">
            <a:avLst/>
          </a:prstGeom>
          <a:noFill/>
          <a:ln w="9525">
            <a:noFill/>
            <a:miter lim="800000"/>
            <a:headEnd/>
            <a:tailEnd/>
          </a:ln>
          <a:effectLst/>
        </p:spPr>
      </p:pic>
    </p:spTree>
    <p:extLst>
      <p:ext uri="{BB962C8B-B14F-4D97-AF65-F5344CB8AC3E}">
        <p14:creationId xmlns:p14="http://schemas.microsoft.com/office/powerpoint/2010/main" val="27965315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Cont…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Autofit/>
          </a:bodyPr>
          <a:lstStyle/>
          <a:p>
            <a:pPr algn="just"/>
            <a:r>
              <a:rPr lang="en-US" sz="2800" dirty="0" smtClean="0">
                <a:latin typeface="Times New Roman" pitchFamily="18" charset="0"/>
                <a:cs typeface="Times New Roman" pitchFamily="18" charset="0"/>
              </a:rPr>
              <a:t>Uninformed search algorithms have no additional information on the goal node other than the one provided in the problem definition. The plans to reach the goal state from the start state differ only by the order and length of actions.</a:t>
            </a:r>
          </a:p>
          <a:p>
            <a:pPr algn="just"/>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 Informed Search algorithms have information on the goal state which helps in more efficient searching. This information is obtained by a function that estimates how close a state is to the goal state.</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1732728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altLang="en-US" b="1" dirty="0" smtClean="0">
                <a:latin typeface="Georgia" pitchFamily="18" charset="0"/>
              </a:rPr>
              <a:t>Outline</a:t>
            </a:r>
          </a:p>
        </p:txBody>
      </p:sp>
      <p:sp>
        <p:nvSpPr>
          <p:cNvPr id="16388" name="Rectangle 3"/>
          <p:cNvSpPr>
            <a:spLocks noGrp="1" noChangeArrowheads="1"/>
          </p:cNvSpPr>
          <p:nvPr>
            <p:ph idx="1"/>
          </p:nvPr>
        </p:nvSpPr>
        <p:spPr/>
        <p:txBody>
          <a:bodyPr/>
          <a:lstStyle/>
          <a:p>
            <a:pPr eaLnBrk="1" hangingPunct="1"/>
            <a:r>
              <a:rPr lang="en-US" altLang="en-US" b="1" dirty="0" smtClean="0">
                <a:latin typeface="Times New Roman" pitchFamily="18" charset="0"/>
                <a:cs typeface="Times New Roman" pitchFamily="18" charset="0"/>
              </a:rPr>
              <a:t>Introduction</a:t>
            </a:r>
          </a:p>
          <a:p>
            <a:pPr eaLnBrk="1" hangingPunct="1"/>
            <a:r>
              <a:rPr lang="en-US" altLang="en-US" b="1" dirty="0" smtClean="0">
                <a:latin typeface="Times New Roman" pitchFamily="18" charset="0"/>
                <a:cs typeface="Times New Roman" pitchFamily="18" charset="0"/>
              </a:rPr>
              <a:t>Basic uninformed search algorithms</a:t>
            </a:r>
          </a:p>
        </p:txBody>
      </p:sp>
    </p:spTree>
    <p:extLst>
      <p:ext uri="{BB962C8B-B14F-4D97-AF65-F5344CB8AC3E}">
        <p14:creationId xmlns:p14="http://schemas.microsoft.com/office/powerpoint/2010/main" val="26064847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Cont…</a:t>
            </a:r>
            <a:endParaRPr lang="en-US" dirty="0">
              <a:latin typeface="Times New Roman" pitchFamily="18" charset="0"/>
              <a:cs typeface="Times New Roman" pitchFamily="18" charset="0"/>
            </a:endParaRPr>
          </a:p>
        </p:txBody>
      </p:sp>
      <p:pic>
        <p:nvPicPr>
          <p:cNvPr id="2050" name="Picture 2"/>
          <p:cNvPicPr>
            <a:picLocks noGrp="1" noChangeAspect="1" noChangeArrowheads="1"/>
          </p:cNvPicPr>
          <p:nvPr>
            <p:ph idx="1"/>
          </p:nvPr>
        </p:nvPicPr>
        <p:blipFill>
          <a:blip r:embed="rId2"/>
          <a:srcRect/>
          <a:stretch>
            <a:fillRect/>
          </a:stretch>
        </p:blipFill>
        <p:spPr bwMode="auto">
          <a:xfrm>
            <a:off x="609600" y="1371600"/>
            <a:ext cx="7696199" cy="5257800"/>
          </a:xfrm>
          <a:prstGeom prst="rect">
            <a:avLst/>
          </a:prstGeom>
          <a:noFill/>
          <a:ln w="9525">
            <a:noFill/>
            <a:miter lim="800000"/>
            <a:headEnd/>
            <a:tailEnd/>
          </a:ln>
          <a:effectLst/>
        </p:spPr>
      </p:pic>
    </p:spTree>
    <p:extLst>
      <p:ext uri="{BB962C8B-B14F-4D97-AF65-F5344CB8AC3E}">
        <p14:creationId xmlns:p14="http://schemas.microsoft.com/office/powerpoint/2010/main" val="13472741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188" y="28636"/>
            <a:ext cx="8229600" cy="562074"/>
          </a:xfrm>
        </p:spPr>
        <p:txBody>
          <a:bodyPr>
            <a:normAutofit fontScale="90000"/>
          </a:bodyPr>
          <a:lstStyle/>
          <a:p>
            <a:r>
              <a:rPr lang="en-US" dirty="0" smtClean="0">
                <a:latin typeface="Times New Roman" pitchFamily="18" charset="0"/>
                <a:cs typeface="Times New Roman" pitchFamily="18" charset="0"/>
              </a:rPr>
              <a:t>Breadth First Search (BFS)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424188" y="2336753"/>
            <a:ext cx="8229600" cy="4525963"/>
          </a:xfrm>
        </p:spPr>
        <p:txBody>
          <a:bodyPr>
            <a:normAutofit fontScale="92500"/>
          </a:bodyPr>
          <a:lstStyle/>
          <a:p>
            <a:pPr algn="just"/>
            <a:r>
              <a:rPr lang="en-US" sz="2400" dirty="0" smtClean="0">
                <a:latin typeface="Times New Roman" pitchFamily="18" charset="0"/>
                <a:cs typeface="Times New Roman" pitchFamily="18" charset="0"/>
              </a:rPr>
              <a:t>Breadth-First Search algorithm is a graph traversing technique, where you select a random initial node (source or root node) and start traversing the graph layer-wise in such a way that all the nodes and their respective children nodes are visited and explored.</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Breadth-first search implemented using FIFO queue data structure.</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A queue is an abstract data structure that follows the First-In-First-Out methodology (data inserted first will be accessed first). It is open on both ends, where one end is always used to insert data (</a:t>
            </a:r>
            <a:r>
              <a:rPr lang="en-US" sz="2400" dirty="0" err="1" smtClean="0">
                <a:latin typeface="Times New Roman" pitchFamily="18" charset="0"/>
                <a:cs typeface="Times New Roman" pitchFamily="18" charset="0"/>
              </a:rPr>
              <a:t>enqueue</a:t>
            </a:r>
            <a:r>
              <a:rPr lang="en-US" sz="2400" dirty="0" smtClean="0">
                <a:latin typeface="Times New Roman" pitchFamily="18" charset="0"/>
                <a:cs typeface="Times New Roman" pitchFamily="18" charset="0"/>
              </a:rPr>
              <a:t>) and the other is used to remove data (</a:t>
            </a:r>
            <a:r>
              <a:rPr lang="en-US" sz="2400" dirty="0" err="1" smtClean="0">
                <a:latin typeface="Times New Roman" pitchFamily="18" charset="0"/>
                <a:cs typeface="Times New Roman" pitchFamily="18" charset="0"/>
              </a:rPr>
              <a:t>dequeue</a:t>
            </a:r>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424188" y="590710"/>
            <a:ext cx="8036244" cy="1782657"/>
          </a:xfrm>
          <a:prstGeom prst="rect">
            <a:avLst/>
          </a:prstGeom>
        </p:spPr>
      </p:pic>
    </p:spTree>
    <p:extLst>
      <p:ext uri="{BB962C8B-B14F-4D97-AF65-F5344CB8AC3E}">
        <p14:creationId xmlns:p14="http://schemas.microsoft.com/office/powerpoint/2010/main" val="12860311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4412" t="21010" r="27551" b="24363"/>
          <a:stretch/>
        </p:blipFill>
        <p:spPr>
          <a:xfrm>
            <a:off x="251520" y="-171400"/>
            <a:ext cx="7546069" cy="4824536"/>
          </a:xfrm>
          <a:prstGeom prst="rect">
            <a:avLst/>
          </a:prstGeom>
        </p:spPr>
      </p:pic>
      <p:pic>
        <p:nvPicPr>
          <p:cNvPr id="5" name="Picture 4"/>
          <p:cNvPicPr>
            <a:picLocks noChangeAspect="1"/>
          </p:cNvPicPr>
          <p:nvPr/>
        </p:nvPicPr>
        <p:blipFill rotWithShape="1">
          <a:blip r:embed="rId3"/>
          <a:srcRect l="1963" t="52800" r="8263" b="2378"/>
          <a:stretch/>
        </p:blipFill>
        <p:spPr>
          <a:xfrm>
            <a:off x="226440" y="4553743"/>
            <a:ext cx="7793411" cy="2187625"/>
          </a:xfrm>
          <a:prstGeom prst="rect">
            <a:avLst/>
          </a:prstGeom>
        </p:spPr>
      </p:pic>
    </p:spTree>
    <p:extLst>
      <p:ext uri="{BB962C8B-B14F-4D97-AF65-F5344CB8AC3E}">
        <p14:creationId xmlns:p14="http://schemas.microsoft.com/office/powerpoint/2010/main" val="7067140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Picture 3"/>
          <p:cNvPicPr>
            <a:picLocks noChangeAspect="1"/>
          </p:cNvPicPr>
          <p:nvPr/>
        </p:nvPicPr>
        <p:blipFill rotWithShape="1">
          <a:blip r:embed="rId2"/>
          <a:srcRect l="2750" t="5179" r="6688" b="977"/>
          <a:stretch/>
        </p:blipFill>
        <p:spPr>
          <a:xfrm>
            <a:off x="16899" y="527838"/>
            <a:ext cx="8435280" cy="5269646"/>
          </a:xfrm>
          <a:prstGeom prst="rect">
            <a:avLst/>
          </a:prstGeom>
        </p:spPr>
      </p:pic>
      <p:pic>
        <p:nvPicPr>
          <p:cNvPr id="5" name="Content Placeholder 4"/>
          <p:cNvPicPr>
            <a:picLocks noGrp="1" noChangeAspect="1"/>
          </p:cNvPicPr>
          <p:nvPr>
            <p:ph idx="1"/>
          </p:nvPr>
        </p:nvPicPr>
        <p:blipFill rotWithShape="1">
          <a:blip r:embed="rId3"/>
          <a:srcRect l="24412" t="21010" r="59317" b="47768"/>
          <a:stretch/>
        </p:blipFill>
        <p:spPr>
          <a:xfrm>
            <a:off x="4860032" y="2420888"/>
            <a:ext cx="3826768" cy="4128584"/>
          </a:xfrm>
          <a:prstGeom prst="rect">
            <a:avLst/>
          </a:prstGeom>
        </p:spPr>
      </p:pic>
    </p:spTree>
    <p:extLst>
      <p:ext uri="{BB962C8B-B14F-4D97-AF65-F5344CB8AC3E}">
        <p14:creationId xmlns:p14="http://schemas.microsoft.com/office/powerpoint/2010/main" val="18884429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t="3778" r="8263" b="2378"/>
          <a:stretch/>
        </p:blipFill>
        <p:spPr>
          <a:xfrm>
            <a:off x="-108520" y="14202"/>
            <a:ext cx="9131781" cy="5544615"/>
          </a:xfrm>
          <a:prstGeom prst="rect">
            <a:avLst/>
          </a:prstGeom>
        </p:spPr>
      </p:pic>
      <p:pic>
        <p:nvPicPr>
          <p:cNvPr id="5" name="Content Placeholder 4"/>
          <p:cNvPicPr>
            <a:picLocks noChangeAspect="1"/>
          </p:cNvPicPr>
          <p:nvPr/>
        </p:nvPicPr>
        <p:blipFill rotWithShape="1">
          <a:blip r:embed="rId3"/>
          <a:srcRect l="24412" t="21010" r="59317" b="47768"/>
          <a:stretch/>
        </p:blipFill>
        <p:spPr>
          <a:xfrm>
            <a:off x="4860032" y="2420888"/>
            <a:ext cx="3804404" cy="4104456"/>
          </a:xfrm>
          <a:prstGeom prst="rect">
            <a:avLst/>
          </a:prstGeom>
        </p:spPr>
      </p:pic>
    </p:spTree>
    <p:extLst>
      <p:ext uri="{BB962C8B-B14F-4D97-AF65-F5344CB8AC3E}">
        <p14:creationId xmlns:p14="http://schemas.microsoft.com/office/powerpoint/2010/main" val="20417426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r="9838" b="2378"/>
          <a:stretch/>
        </p:blipFill>
        <p:spPr>
          <a:xfrm>
            <a:off x="-1" y="858505"/>
            <a:ext cx="9072429" cy="5810855"/>
          </a:xfrm>
          <a:prstGeom prst="rect">
            <a:avLst/>
          </a:prstGeom>
        </p:spPr>
      </p:pic>
      <p:pic>
        <p:nvPicPr>
          <p:cNvPr id="5" name="Picture 4"/>
          <p:cNvPicPr>
            <a:picLocks noChangeAspect="1"/>
          </p:cNvPicPr>
          <p:nvPr/>
        </p:nvPicPr>
        <p:blipFill>
          <a:blip r:embed="rId3"/>
          <a:stretch>
            <a:fillRect/>
          </a:stretch>
        </p:blipFill>
        <p:spPr>
          <a:xfrm>
            <a:off x="5436095" y="3429000"/>
            <a:ext cx="3043241" cy="2304256"/>
          </a:xfrm>
          <a:prstGeom prst="rect">
            <a:avLst/>
          </a:prstGeom>
        </p:spPr>
      </p:pic>
    </p:spTree>
    <p:extLst>
      <p:ext uri="{BB962C8B-B14F-4D97-AF65-F5344CB8AC3E}">
        <p14:creationId xmlns:p14="http://schemas.microsoft.com/office/powerpoint/2010/main" val="23879619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1187" t="1825" r="7076" b="3354"/>
          <a:stretch/>
        </p:blipFill>
        <p:spPr>
          <a:xfrm>
            <a:off x="107504" y="1052736"/>
            <a:ext cx="8921568" cy="5616624"/>
          </a:xfrm>
          <a:prstGeom prst="rect">
            <a:avLst/>
          </a:prstGeom>
        </p:spPr>
      </p:pic>
      <p:pic>
        <p:nvPicPr>
          <p:cNvPr id="5" name="Picture 4"/>
          <p:cNvPicPr>
            <a:picLocks noChangeAspect="1"/>
          </p:cNvPicPr>
          <p:nvPr/>
        </p:nvPicPr>
        <p:blipFill>
          <a:blip r:embed="rId3"/>
          <a:stretch>
            <a:fillRect/>
          </a:stretch>
        </p:blipFill>
        <p:spPr>
          <a:xfrm>
            <a:off x="5292080" y="3356991"/>
            <a:ext cx="3528392" cy="2199517"/>
          </a:xfrm>
          <a:prstGeom prst="rect">
            <a:avLst/>
          </a:prstGeom>
        </p:spPr>
      </p:pic>
    </p:spTree>
    <p:extLst>
      <p:ext uri="{BB962C8B-B14F-4D97-AF65-F5344CB8AC3E}">
        <p14:creationId xmlns:p14="http://schemas.microsoft.com/office/powerpoint/2010/main" val="23782554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r="8263" b="2378"/>
          <a:stretch/>
        </p:blipFill>
        <p:spPr>
          <a:xfrm>
            <a:off x="20793" y="1080779"/>
            <a:ext cx="9100108" cy="5444565"/>
          </a:xfrm>
          <a:prstGeom prst="rect">
            <a:avLst/>
          </a:prstGeom>
        </p:spPr>
      </p:pic>
      <p:pic>
        <p:nvPicPr>
          <p:cNvPr id="5" name="Picture 4"/>
          <p:cNvPicPr>
            <a:picLocks noChangeAspect="1"/>
          </p:cNvPicPr>
          <p:nvPr/>
        </p:nvPicPr>
        <p:blipFill>
          <a:blip r:embed="rId3"/>
          <a:stretch>
            <a:fillRect/>
          </a:stretch>
        </p:blipFill>
        <p:spPr>
          <a:xfrm>
            <a:off x="5569107" y="-18980"/>
            <a:ext cx="3528392" cy="2199517"/>
          </a:xfrm>
          <a:prstGeom prst="rect">
            <a:avLst/>
          </a:prstGeom>
        </p:spPr>
      </p:pic>
    </p:spTree>
    <p:extLst>
      <p:ext uri="{BB962C8B-B14F-4D97-AF65-F5344CB8AC3E}">
        <p14:creationId xmlns:p14="http://schemas.microsoft.com/office/powerpoint/2010/main" val="7933716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r="6688" b="2378"/>
          <a:stretch/>
        </p:blipFill>
        <p:spPr>
          <a:xfrm>
            <a:off x="0" y="858505"/>
            <a:ext cx="9144546" cy="5810855"/>
          </a:xfrm>
          <a:prstGeom prst="rect">
            <a:avLst/>
          </a:prstGeom>
        </p:spPr>
      </p:pic>
      <p:pic>
        <p:nvPicPr>
          <p:cNvPr id="5" name="Picture 4"/>
          <p:cNvPicPr>
            <a:picLocks noChangeAspect="1"/>
          </p:cNvPicPr>
          <p:nvPr/>
        </p:nvPicPr>
        <p:blipFill>
          <a:blip r:embed="rId3"/>
          <a:stretch>
            <a:fillRect/>
          </a:stretch>
        </p:blipFill>
        <p:spPr>
          <a:xfrm>
            <a:off x="6084168" y="210812"/>
            <a:ext cx="2460172" cy="2053093"/>
          </a:xfrm>
          <a:prstGeom prst="rect">
            <a:avLst/>
          </a:prstGeom>
        </p:spPr>
      </p:pic>
    </p:spTree>
    <p:extLst>
      <p:ext uri="{BB962C8B-B14F-4D97-AF65-F5344CB8AC3E}">
        <p14:creationId xmlns:p14="http://schemas.microsoft.com/office/powerpoint/2010/main" val="39365495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r="8263" b="2378"/>
          <a:stretch/>
        </p:blipFill>
        <p:spPr>
          <a:xfrm>
            <a:off x="-1" y="858505"/>
            <a:ext cx="8990199" cy="5378807"/>
          </a:xfrm>
          <a:prstGeom prst="rect">
            <a:avLst/>
          </a:prstGeom>
        </p:spPr>
      </p:pic>
      <p:pic>
        <p:nvPicPr>
          <p:cNvPr id="5" name="Picture 4"/>
          <p:cNvPicPr>
            <a:picLocks noChangeAspect="1"/>
          </p:cNvPicPr>
          <p:nvPr/>
        </p:nvPicPr>
        <p:blipFill>
          <a:blip r:embed="rId3"/>
          <a:stretch>
            <a:fillRect/>
          </a:stretch>
        </p:blipFill>
        <p:spPr>
          <a:xfrm>
            <a:off x="6660232" y="116632"/>
            <a:ext cx="2026568" cy="2198208"/>
          </a:xfrm>
          <a:prstGeom prst="rect">
            <a:avLst/>
          </a:prstGeom>
        </p:spPr>
      </p:pic>
    </p:spTree>
    <p:extLst>
      <p:ext uri="{BB962C8B-B14F-4D97-AF65-F5344CB8AC3E}">
        <p14:creationId xmlns:p14="http://schemas.microsoft.com/office/powerpoint/2010/main" val="32466841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150938" y="200025"/>
            <a:ext cx="7793037" cy="852488"/>
          </a:xfrm>
        </p:spPr>
        <p:txBody>
          <a:bodyPr/>
          <a:lstStyle/>
          <a:p>
            <a:r>
              <a:rPr lang="en-US" altLang="en-US" b="1" smtClean="0">
                <a:latin typeface="Georgia" pitchFamily="18" charset="0"/>
              </a:rPr>
              <a:t>INTRODUCTION</a:t>
            </a:r>
            <a:endParaRPr lang="en-IN" altLang="en-US" b="1" smtClean="0">
              <a:latin typeface="Georgia" pitchFamily="18" charset="0"/>
            </a:endParaRPr>
          </a:p>
        </p:txBody>
      </p:sp>
      <p:sp>
        <p:nvSpPr>
          <p:cNvPr id="17411" name="Content Placeholder 2"/>
          <p:cNvSpPr>
            <a:spLocks noGrp="1"/>
          </p:cNvSpPr>
          <p:nvPr>
            <p:ph idx="1"/>
          </p:nvPr>
        </p:nvSpPr>
        <p:spPr>
          <a:xfrm>
            <a:off x="304800" y="1371600"/>
            <a:ext cx="8650288" cy="5105400"/>
          </a:xfrm>
        </p:spPr>
        <p:txBody>
          <a:bodyPr>
            <a:normAutofit/>
          </a:bodyPr>
          <a:lstStyle/>
          <a:p>
            <a:r>
              <a:rPr lang="en-US" altLang="en-US" sz="2400" dirty="0" smtClean="0">
                <a:latin typeface="Times New Roman" pitchFamily="18" charset="0"/>
                <a:cs typeface="Times New Roman" pitchFamily="18" charset="0"/>
              </a:rPr>
              <a:t>Problem can described by</a:t>
            </a:r>
          </a:p>
          <a:p>
            <a:pPr lvl="4"/>
            <a:r>
              <a:rPr lang="en-US" altLang="en-US" sz="2400" b="1" dirty="0" smtClean="0">
                <a:solidFill>
                  <a:srgbClr val="002060"/>
                </a:solidFill>
                <a:latin typeface="Times New Roman" pitchFamily="18" charset="0"/>
                <a:cs typeface="Times New Roman" pitchFamily="18" charset="0"/>
              </a:rPr>
              <a:t>Initial state</a:t>
            </a:r>
          </a:p>
          <a:p>
            <a:pPr lvl="4"/>
            <a:r>
              <a:rPr lang="en-US" altLang="en-US" sz="2400" b="1" dirty="0" smtClean="0">
                <a:solidFill>
                  <a:srgbClr val="002060"/>
                </a:solidFill>
                <a:latin typeface="Times New Roman" pitchFamily="18" charset="0"/>
                <a:cs typeface="Times New Roman" pitchFamily="18" charset="0"/>
              </a:rPr>
              <a:t>Operator or successor function</a:t>
            </a:r>
          </a:p>
          <a:p>
            <a:pPr lvl="4"/>
            <a:r>
              <a:rPr lang="en-US" altLang="en-US" sz="2400" b="1" dirty="0" smtClean="0">
                <a:solidFill>
                  <a:srgbClr val="002060"/>
                </a:solidFill>
                <a:latin typeface="Times New Roman" pitchFamily="18" charset="0"/>
                <a:cs typeface="Times New Roman" pitchFamily="18" charset="0"/>
              </a:rPr>
              <a:t>State space</a:t>
            </a:r>
          </a:p>
          <a:p>
            <a:pPr lvl="4"/>
            <a:r>
              <a:rPr lang="en-US" altLang="en-US" sz="2400" b="1" dirty="0" smtClean="0">
                <a:solidFill>
                  <a:srgbClr val="002060"/>
                </a:solidFill>
                <a:latin typeface="Times New Roman" pitchFamily="18" charset="0"/>
                <a:cs typeface="Times New Roman" pitchFamily="18" charset="0"/>
              </a:rPr>
              <a:t>Path</a:t>
            </a:r>
          </a:p>
          <a:p>
            <a:pPr lvl="4"/>
            <a:r>
              <a:rPr lang="en-US" altLang="en-US" sz="2400" b="1" dirty="0" smtClean="0">
                <a:solidFill>
                  <a:srgbClr val="002060"/>
                </a:solidFill>
                <a:latin typeface="Times New Roman" pitchFamily="18" charset="0"/>
                <a:cs typeface="Times New Roman" pitchFamily="18" charset="0"/>
              </a:rPr>
              <a:t>Goal test</a:t>
            </a:r>
            <a:endParaRPr lang="en-IN" altLang="en-US" sz="2400" b="1" dirty="0" smtClean="0">
              <a:solidFill>
                <a:srgbClr val="002060"/>
              </a:solidFill>
              <a:latin typeface="Times New Roman" pitchFamily="18" charset="0"/>
              <a:cs typeface="Times New Roman" pitchFamily="18" charset="0"/>
            </a:endParaRPr>
          </a:p>
          <a:p>
            <a:pPr marL="0" indent="0">
              <a:buNone/>
            </a:pPr>
            <a:endParaRPr lang="en-US" altLang="en-US" sz="36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382405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r="9051" b="3778"/>
          <a:stretch/>
        </p:blipFill>
        <p:spPr>
          <a:xfrm>
            <a:off x="0" y="1146160"/>
            <a:ext cx="9285520" cy="5523200"/>
          </a:xfrm>
          <a:prstGeom prst="rect">
            <a:avLst/>
          </a:prstGeom>
        </p:spPr>
      </p:pic>
      <p:pic>
        <p:nvPicPr>
          <p:cNvPr id="5" name="Picture 4"/>
          <p:cNvPicPr>
            <a:picLocks noChangeAspect="1"/>
          </p:cNvPicPr>
          <p:nvPr/>
        </p:nvPicPr>
        <p:blipFill>
          <a:blip r:embed="rId3"/>
          <a:stretch>
            <a:fillRect/>
          </a:stretch>
        </p:blipFill>
        <p:spPr>
          <a:xfrm>
            <a:off x="5868144" y="138184"/>
            <a:ext cx="3023927" cy="2015951"/>
          </a:xfrm>
          <a:prstGeom prst="rect">
            <a:avLst/>
          </a:prstGeom>
        </p:spPr>
      </p:pic>
    </p:spTree>
    <p:extLst>
      <p:ext uri="{BB962C8B-B14F-4D97-AF65-F5344CB8AC3E}">
        <p14:creationId xmlns:p14="http://schemas.microsoft.com/office/powerpoint/2010/main" val="39442043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r="5900" b="2378"/>
          <a:stretch/>
        </p:blipFill>
        <p:spPr>
          <a:xfrm>
            <a:off x="0" y="858504"/>
            <a:ext cx="9031160" cy="5450815"/>
          </a:xfrm>
          <a:prstGeom prst="rect">
            <a:avLst/>
          </a:prstGeom>
        </p:spPr>
      </p:pic>
    </p:spTree>
    <p:extLst>
      <p:ext uri="{BB962C8B-B14F-4D97-AF65-F5344CB8AC3E}">
        <p14:creationId xmlns:p14="http://schemas.microsoft.com/office/powerpoint/2010/main" val="5887134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12201" t="14983" r="12201" b="14983"/>
          <a:stretch/>
        </p:blipFill>
        <p:spPr>
          <a:xfrm>
            <a:off x="107504" y="1577744"/>
            <a:ext cx="8948984" cy="5291354"/>
          </a:xfrm>
          <a:prstGeom prst="rect">
            <a:avLst/>
          </a:prstGeom>
        </p:spPr>
      </p:pic>
    </p:spTree>
    <p:extLst>
      <p:ext uri="{BB962C8B-B14F-4D97-AF65-F5344CB8AC3E}">
        <p14:creationId xmlns:p14="http://schemas.microsoft.com/office/powerpoint/2010/main" val="16965666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Cont…</a:t>
            </a:r>
            <a:endParaRPr lang="en-US" dirty="0">
              <a:latin typeface="Times New Roman" pitchFamily="18" charset="0"/>
              <a:cs typeface="Times New Roman" pitchFamily="18" charset="0"/>
            </a:endParaRPr>
          </a:p>
        </p:txBody>
      </p:sp>
      <p:pic>
        <p:nvPicPr>
          <p:cNvPr id="5122" name="Picture 2"/>
          <p:cNvPicPr>
            <a:picLocks noGrp="1" noChangeAspect="1" noChangeArrowheads="1"/>
          </p:cNvPicPr>
          <p:nvPr>
            <p:ph idx="1"/>
          </p:nvPr>
        </p:nvPicPr>
        <p:blipFill>
          <a:blip r:embed="rId2"/>
          <a:srcRect/>
          <a:stretch>
            <a:fillRect/>
          </a:stretch>
        </p:blipFill>
        <p:spPr bwMode="auto">
          <a:xfrm>
            <a:off x="609600" y="2133600"/>
            <a:ext cx="7924799" cy="3657600"/>
          </a:xfrm>
          <a:prstGeom prst="rect">
            <a:avLst/>
          </a:prstGeom>
          <a:noFill/>
          <a:ln w="9525">
            <a:noFill/>
            <a:miter lim="800000"/>
            <a:headEnd/>
            <a:tailEnd/>
          </a:ln>
          <a:effectLst/>
        </p:spPr>
      </p:pic>
    </p:spTree>
    <p:extLst>
      <p:ext uri="{BB962C8B-B14F-4D97-AF65-F5344CB8AC3E}">
        <p14:creationId xmlns:p14="http://schemas.microsoft.com/office/powerpoint/2010/main" val="41632935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Cont…</a:t>
            </a:r>
            <a:endParaRPr lang="en-US" dirty="0">
              <a:latin typeface="Times New Roman" pitchFamily="18" charset="0"/>
              <a:cs typeface="Times New Roman" pitchFamily="18" charset="0"/>
            </a:endParaRPr>
          </a:p>
        </p:txBody>
      </p:sp>
      <p:pic>
        <p:nvPicPr>
          <p:cNvPr id="4098" name="Picture 2"/>
          <p:cNvPicPr>
            <a:picLocks noGrp="1" noChangeAspect="1" noChangeArrowheads="1"/>
          </p:cNvPicPr>
          <p:nvPr>
            <p:ph idx="1"/>
          </p:nvPr>
        </p:nvPicPr>
        <p:blipFill>
          <a:blip r:embed="rId2"/>
          <a:srcRect/>
          <a:stretch>
            <a:fillRect/>
          </a:stretch>
        </p:blipFill>
        <p:spPr bwMode="auto">
          <a:xfrm>
            <a:off x="685801" y="1524000"/>
            <a:ext cx="5334000" cy="4572000"/>
          </a:xfrm>
          <a:prstGeom prst="rect">
            <a:avLst/>
          </a:prstGeom>
          <a:noFill/>
          <a:ln w="9525">
            <a:noFill/>
            <a:miter lim="800000"/>
            <a:headEnd/>
            <a:tailEnd/>
          </a:ln>
          <a:effectLst/>
        </p:spPr>
      </p:pic>
      <p:sp>
        <p:nvSpPr>
          <p:cNvPr id="5" name="Rectangle 4"/>
          <p:cNvSpPr/>
          <p:nvPr/>
        </p:nvSpPr>
        <p:spPr>
          <a:xfrm>
            <a:off x="6553200" y="1828800"/>
            <a:ext cx="1981200" cy="3139321"/>
          </a:xfrm>
          <a:prstGeom prst="rect">
            <a:avLst/>
          </a:prstGeom>
        </p:spPr>
        <p:txBody>
          <a:bodyPr wrap="square">
            <a:spAutoFit/>
          </a:bodyPr>
          <a:lstStyle/>
          <a:p>
            <a:pPr algn="just"/>
            <a:r>
              <a:rPr lang="en-US" b="1" dirty="0" smtClean="0">
                <a:latin typeface="Times New Roman" pitchFamily="18" charset="0"/>
                <a:cs typeface="Times New Roman" pitchFamily="18" charset="0"/>
              </a:rPr>
              <a:t>Visiting a node:</a:t>
            </a:r>
            <a:r>
              <a:rPr lang="en-US" dirty="0" smtClean="0">
                <a:latin typeface="Times New Roman" pitchFamily="18" charset="0"/>
                <a:cs typeface="Times New Roman" pitchFamily="18" charset="0"/>
              </a:rPr>
              <a:t> Just like the name suggests, visiting a node means to visit or select a node.</a:t>
            </a:r>
          </a:p>
          <a:p>
            <a:pPr algn="just"/>
            <a:r>
              <a:rPr lang="en-US" b="1" dirty="0" smtClean="0">
                <a:latin typeface="Times New Roman" pitchFamily="18" charset="0"/>
                <a:cs typeface="Times New Roman" pitchFamily="18" charset="0"/>
              </a:rPr>
              <a:t>Exploring a node:</a:t>
            </a:r>
            <a:r>
              <a:rPr lang="en-US" dirty="0" smtClean="0">
                <a:latin typeface="Times New Roman" pitchFamily="18" charset="0"/>
                <a:cs typeface="Times New Roman" pitchFamily="18" charset="0"/>
              </a:rPr>
              <a:t> Exploring the adjacent nodes (child nodes) of a selected node.</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066332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1447800" y="304800"/>
            <a:ext cx="5707063" cy="852488"/>
          </a:xfrm>
        </p:spPr>
        <p:txBody>
          <a:bodyPr/>
          <a:lstStyle/>
          <a:p>
            <a:pPr algn="ctr" eaLnBrk="1" hangingPunct="1"/>
            <a:r>
              <a:rPr lang="en-US" altLang="en-US" smtClean="0">
                <a:latin typeface="Georgia" pitchFamily="18" charset="0"/>
              </a:rPr>
              <a:t>Breadth-first search</a:t>
            </a:r>
          </a:p>
        </p:txBody>
      </p:sp>
      <p:sp>
        <p:nvSpPr>
          <p:cNvPr id="41988" name="Rectangle 3"/>
          <p:cNvSpPr>
            <a:spLocks noGrp="1" noChangeArrowheads="1"/>
          </p:cNvSpPr>
          <p:nvPr>
            <p:ph idx="1"/>
          </p:nvPr>
        </p:nvSpPr>
        <p:spPr/>
        <p:txBody>
          <a:bodyPr/>
          <a:lstStyle/>
          <a:p>
            <a:pPr eaLnBrk="1" hangingPunct="1"/>
            <a:r>
              <a:rPr lang="en-US" altLang="en-US" smtClean="0">
                <a:latin typeface="Times New Roman" pitchFamily="18" charset="0"/>
                <a:cs typeface="Times New Roman" pitchFamily="18" charset="0"/>
              </a:rPr>
              <a:t>Expand shallowest unexpanded node</a:t>
            </a:r>
          </a:p>
          <a:p>
            <a:pPr eaLnBrk="1" hangingPunct="1"/>
            <a:r>
              <a:rPr lang="en-US" altLang="en-US" smtClean="0">
                <a:solidFill>
                  <a:schemeClr val="accent2"/>
                </a:solidFill>
                <a:latin typeface="Times New Roman" pitchFamily="18" charset="0"/>
                <a:cs typeface="Times New Roman" pitchFamily="18" charset="0"/>
              </a:rPr>
              <a:t>Implementation</a:t>
            </a:r>
            <a:r>
              <a:rPr lang="en-US" altLang="en-US" smtClean="0">
                <a:latin typeface="Times New Roman" pitchFamily="18" charset="0"/>
                <a:cs typeface="Times New Roman" pitchFamily="18" charset="0"/>
              </a:rPr>
              <a:t>:</a:t>
            </a:r>
          </a:p>
          <a:p>
            <a:pPr lvl="1" eaLnBrk="1" hangingPunct="1"/>
            <a:r>
              <a:rPr lang="en-US" altLang="en-US" i="1" smtClean="0">
                <a:latin typeface="Times New Roman" pitchFamily="18" charset="0"/>
                <a:cs typeface="Times New Roman" pitchFamily="18" charset="0"/>
              </a:rPr>
              <a:t>fringe</a:t>
            </a:r>
            <a:r>
              <a:rPr lang="en-US" altLang="en-US" smtClean="0">
                <a:latin typeface="Times New Roman" pitchFamily="18" charset="0"/>
                <a:cs typeface="Times New Roman" pitchFamily="18" charset="0"/>
              </a:rPr>
              <a:t> is a FIFO queue, i.e., new successors go at end</a:t>
            </a:r>
          </a:p>
        </p:txBody>
      </p:sp>
      <p:pic>
        <p:nvPicPr>
          <p:cNvPr id="41989" name="Picture 4" descr="bfs-progress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352800"/>
            <a:ext cx="4267200" cy="281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0049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a:xfrm>
            <a:off x="1150938" y="214313"/>
            <a:ext cx="6316662" cy="852487"/>
          </a:xfrm>
        </p:spPr>
        <p:txBody>
          <a:bodyPr/>
          <a:lstStyle/>
          <a:p>
            <a:pPr algn="ctr" eaLnBrk="1" hangingPunct="1"/>
            <a:r>
              <a:rPr lang="en-US" altLang="en-US" smtClean="0">
                <a:latin typeface="Georgia" pitchFamily="18" charset="0"/>
              </a:rPr>
              <a:t>Breadth-first search</a:t>
            </a:r>
          </a:p>
        </p:txBody>
      </p:sp>
      <p:sp>
        <p:nvSpPr>
          <p:cNvPr id="43013" name="Rectangle 3"/>
          <p:cNvSpPr>
            <a:spLocks noGrp="1" noChangeArrowheads="1"/>
          </p:cNvSpPr>
          <p:nvPr>
            <p:ph type="body" sz="half" idx="1"/>
          </p:nvPr>
        </p:nvSpPr>
        <p:spPr>
          <a:xfrm>
            <a:off x="533400" y="1447800"/>
            <a:ext cx="8328025" cy="4608513"/>
          </a:xfrm>
        </p:spPr>
        <p:txBody>
          <a:bodyPr/>
          <a:lstStyle/>
          <a:p>
            <a:pPr eaLnBrk="1" hangingPunct="1"/>
            <a:r>
              <a:rPr lang="en-US" altLang="en-US" dirty="0" smtClean="0">
                <a:latin typeface="Times New Roman" pitchFamily="18" charset="0"/>
                <a:cs typeface="Times New Roman" pitchFamily="18" charset="0"/>
              </a:rPr>
              <a:t>Expand shallowest unexpanded node</a:t>
            </a:r>
          </a:p>
          <a:p>
            <a:pPr eaLnBrk="1" hangingPunct="1"/>
            <a:r>
              <a:rPr lang="en-US" altLang="en-US" dirty="0" smtClean="0">
                <a:solidFill>
                  <a:schemeClr val="accent2"/>
                </a:solidFill>
                <a:latin typeface="Times New Roman" pitchFamily="18" charset="0"/>
                <a:cs typeface="Times New Roman" pitchFamily="18" charset="0"/>
              </a:rPr>
              <a:t>Implementation</a:t>
            </a:r>
            <a:r>
              <a:rPr lang="en-US" altLang="en-US" dirty="0" smtClean="0">
                <a:latin typeface="Times New Roman" pitchFamily="18" charset="0"/>
                <a:cs typeface="Times New Roman" pitchFamily="18" charset="0"/>
              </a:rPr>
              <a:t>:</a:t>
            </a:r>
          </a:p>
          <a:p>
            <a:pPr lvl="1" eaLnBrk="1" hangingPunct="1"/>
            <a:r>
              <a:rPr lang="en-US" altLang="en-US" i="1" dirty="0" smtClean="0">
                <a:latin typeface="Times New Roman" pitchFamily="18" charset="0"/>
                <a:cs typeface="Times New Roman" pitchFamily="18" charset="0"/>
              </a:rPr>
              <a:t>fringe</a:t>
            </a:r>
            <a:r>
              <a:rPr lang="en-US" altLang="en-US" dirty="0" smtClean="0">
                <a:latin typeface="Times New Roman" pitchFamily="18" charset="0"/>
                <a:cs typeface="Times New Roman" pitchFamily="18" charset="0"/>
              </a:rPr>
              <a:t> is a FIFO queue, i.e., new successors go at end</a:t>
            </a:r>
          </a:p>
        </p:txBody>
      </p:sp>
      <p:pic>
        <p:nvPicPr>
          <p:cNvPr id="43011" name="Picture 5" descr="bfs-progress2c"/>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209800" y="3200400"/>
            <a:ext cx="4343400" cy="2800350"/>
          </a:xfrm>
          <a:noFill/>
        </p:spPr>
      </p:pic>
      <p:sp>
        <p:nvSpPr>
          <p:cNvPr id="2" name="TextBox 1"/>
          <p:cNvSpPr txBox="1"/>
          <p:nvPr/>
        </p:nvSpPr>
        <p:spPr>
          <a:xfrm>
            <a:off x="6012160" y="3501008"/>
            <a:ext cx="2808312" cy="646331"/>
          </a:xfrm>
          <a:prstGeom prst="rect">
            <a:avLst/>
          </a:prstGeom>
          <a:noFill/>
        </p:spPr>
        <p:txBody>
          <a:bodyPr wrap="square" rtlCol="0">
            <a:spAutoFit/>
          </a:bodyPr>
          <a:lstStyle/>
          <a:p>
            <a:endParaRPr lang="en-US" dirty="0" smtClean="0"/>
          </a:p>
          <a:p>
            <a:r>
              <a:rPr lang="en-US" dirty="0" smtClean="0"/>
              <a:t>EDC</a:t>
            </a:r>
            <a:endParaRPr lang="en-IN" dirty="0"/>
          </a:p>
        </p:txBody>
      </p:sp>
    </p:spTree>
    <p:extLst>
      <p:ext uri="{BB962C8B-B14F-4D97-AF65-F5344CB8AC3E}">
        <p14:creationId xmlns:p14="http://schemas.microsoft.com/office/powerpoint/2010/main" val="7743499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1150938" y="214313"/>
            <a:ext cx="6621462" cy="852487"/>
          </a:xfrm>
        </p:spPr>
        <p:txBody>
          <a:bodyPr/>
          <a:lstStyle/>
          <a:p>
            <a:pPr algn="ctr" eaLnBrk="1" hangingPunct="1"/>
            <a:r>
              <a:rPr lang="en-US" altLang="en-US" smtClean="0">
                <a:latin typeface="Georgia" pitchFamily="18" charset="0"/>
              </a:rPr>
              <a:t>Breadth-first search</a:t>
            </a:r>
          </a:p>
        </p:txBody>
      </p:sp>
      <p:sp>
        <p:nvSpPr>
          <p:cNvPr id="44037" name="Rectangle 3"/>
          <p:cNvSpPr>
            <a:spLocks noGrp="1" noChangeArrowheads="1"/>
          </p:cNvSpPr>
          <p:nvPr>
            <p:ph idx="1"/>
          </p:nvPr>
        </p:nvSpPr>
        <p:spPr/>
        <p:txBody>
          <a:bodyPr/>
          <a:lstStyle/>
          <a:p>
            <a:pPr eaLnBrk="1" hangingPunct="1"/>
            <a:r>
              <a:rPr lang="en-US" altLang="en-US" smtClean="0">
                <a:latin typeface="Times New Roman" pitchFamily="18" charset="0"/>
                <a:cs typeface="Times New Roman" pitchFamily="18" charset="0"/>
              </a:rPr>
              <a:t>Expand shallowest unexpanded node</a:t>
            </a:r>
          </a:p>
          <a:p>
            <a:pPr eaLnBrk="1" hangingPunct="1"/>
            <a:r>
              <a:rPr lang="en-US" altLang="en-US" smtClean="0">
                <a:solidFill>
                  <a:schemeClr val="accent2"/>
                </a:solidFill>
                <a:latin typeface="Times New Roman" pitchFamily="18" charset="0"/>
                <a:cs typeface="Times New Roman" pitchFamily="18" charset="0"/>
              </a:rPr>
              <a:t>Implementation</a:t>
            </a:r>
            <a:r>
              <a:rPr lang="en-US" altLang="en-US" smtClean="0">
                <a:latin typeface="Times New Roman" pitchFamily="18" charset="0"/>
                <a:cs typeface="Times New Roman" pitchFamily="18" charset="0"/>
              </a:rPr>
              <a:t>:</a:t>
            </a:r>
          </a:p>
          <a:p>
            <a:pPr lvl="1" eaLnBrk="1" hangingPunct="1"/>
            <a:r>
              <a:rPr lang="en-US" altLang="en-US" i="1" smtClean="0">
                <a:latin typeface="Times New Roman" pitchFamily="18" charset="0"/>
                <a:cs typeface="Times New Roman" pitchFamily="18" charset="0"/>
              </a:rPr>
              <a:t>fringe</a:t>
            </a:r>
            <a:r>
              <a:rPr lang="en-US" altLang="en-US" smtClean="0">
                <a:latin typeface="Times New Roman" pitchFamily="18" charset="0"/>
                <a:cs typeface="Times New Roman" pitchFamily="18" charset="0"/>
              </a:rPr>
              <a:t> is a FIFO queue, i.e., new successors go at end</a:t>
            </a:r>
          </a:p>
        </p:txBody>
      </p:sp>
      <p:pic>
        <p:nvPicPr>
          <p:cNvPr id="44035" name="Picture 5" descr="bfs-progress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276600"/>
            <a:ext cx="4343400"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012160" y="3501008"/>
            <a:ext cx="2808312" cy="646331"/>
          </a:xfrm>
          <a:prstGeom prst="rect">
            <a:avLst/>
          </a:prstGeom>
          <a:noFill/>
        </p:spPr>
        <p:txBody>
          <a:bodyPr wrap="square" rtlCol="0">
            <a:spAutoFit/>
          </a:bodyPr>
          <a:lstStyle/>
          <a:p>
            <a:endParaRPr lang="en-US" dirty="0" smtClean="0"/>
          </a:p>
          <a:p>
            <a:r>
              <a:rPr lang="en-US" dirty="0" smtClean="0"/>
              <a:t>GFED</a:t>
            </a:r>
            <a:endParaRPr lang="en-IN" dirty="0"/>
          </a:p>
        </p:txBody>
      </p:sp>
    </p:spTree>
    <p:extLst>
      <p:ext uri="{BB962C8B-B14F-4D97-AF65-F5344CB8AC3E}">
        <p14:creationId xmlns:p14="http://schemas.microsoft.com/office/powerpoint/2010/main" val="32491924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a:xfrm>
            <a:off x="1150938" y="214313"/>
            <a:ext cx="6850062" cy="852487"/>
          </a:xfrm>
        </p:spPr>
        <p:txBody>
          <a:bodyPr/>
          <a:lstStyle/>
          <a:p>
            <a:pPr algn="ctr" eaLnBrk="1" hangingPunct="1"/>
            <a:r>
              <a:rPr lang="en-US" altLang="en-US" smtClean="0">
                <a:latin typeface="Georgia" pitchFamily="18" charset="0"/>
              </a:rPr>
              <a:t>Breadth-first search</a:t>
            </a:r>
          </a:p>
        </p:txBody>
      </p:sp>
      <p:sp>
        <p:nvSpPr>
          <p:cNvPr id="45061" name="Rectangle 3"/>
          <p:cNvSpPr>
            <a:spLocks noGrp="1" noChangeArrowheads="1"/>
          </p:cNvSpPr>
          <p:nvPr>
            <p:ph idx="1"/>
          </p:nvPr>
        </p:nvSpPr>
        <p:spPr/>
        <p:txBody>
          <a:bodyPr/>
          <a:lstStyle/>
          <a:p>
            <a:pPr eaLnBrk="1" hangingPunct="1"/>
            <a:r>
              <a:rPr lang="en-US" altLang="en-US" smtClean="0">
                <a:latin typeface="Times New Roman" pitchFamily="18" charset="0"/>
                <a:cs typeface="Times New Roman" pitchFamily="18" charset="0"/>
              </a:rPr>
              <a:t>Expand shallowest unexpanded node</a:t>
            </a:r>
          </a:p>
          <a:p>
            <a:pPr eaLnBrk="1" hangingPunct="1"/>
            <a:r>
              <a:rPr lang="en-US" altLang="en-US" smtClean="0">
                <a:solidFill>
                  <a:schemeClr val="accent2"/>
                </a:solidFill>
                <a:latin typeface="Times New Roman" pitchFamily="18" charset="0"/>
                <a:cs typeface="Times New Roman" pitchFamily="18" charset="0"/>
              </a:rPr>
              <a:t>Implementation</a:t>
            </a:r>
            <a:r>
              <a:rPr lang="en-US" altLang="en-US" smtClean="0">
                <a:latin typeface="Times New Roman" pitchFamily="18" charset="0"/>
                <a:cs typeface="Times New Roman" pitchFamily="18" charset="0"/>
              </a:rPr>
              <a:t>:</a:t>
            </a:r>
          </a:p>
          <a:p>
            <a:pPr lvl="1" eaLnBrk="1" hangingPunct="1"/>
            <a:r>
              <a:rPr lang="en-US" altLang="en-US" i="1" smtClean="0">
                <a:latin typeface="Times New Roman" pitchFamily="18" charset="0"/>
                <a:cs typeface="Times New Roman" pitchFamily="18" charset="0"/>
              </a:rPr>
              <a:t>fringe</a:t>
            </a:r>
            <a:r>
              <a:rPr lang="en-US" altLang="en-US" smtClean="0">
                <a:latin typeface="Times New Roman" pitchFamily="18" charset="0"/>
                <a:cs typeface="Times New Roman" pitchFamily="18" charset="0"/>
              </a:rPr>
              <a:t> is a FIFO queue, i.e., new successors go at end</a:t>
            </a:r>
          </a:p>
        </p:txBody>
      </p:sp>
      <p:pic>
        <p:nvPicPr>
          <p:cNvPr id="45059" name="Picture 5" descr="bfs-progress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200400"/>
            <a:ext cx="4648200"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012160" y="3574757"/>
            <a:ext cx="2808312" cy="646331"/>
          </a:xfrm>
          <a:prstGeom prst="rect">
            <a:avLst/>
          </a:prstGeom>
          <a:noFill/>
        </p:spPr>
        <p:txBody>
          <a:bodyPr wrap="square" rtlCol="0">
            <a:spAutoFit/>
          </a:bodyPr>
          <a:lstStyle/>
          <a:p>
            <a:endParaRPr lang="en-US" dirty="0" smtClean="0"/>
          </a:p>
          <a:p>
            <a:r>
              <a:rPr lang="en-US" dirty="0" smtClean="0"/>
              <a:t>GFED</a:t>
            </a:r>
            <a:endParaRPr lang="en-IN" dirty="0"/>
          </a:p>
        </p:txBody>
      </p:sp>
    </p:spTree>
    <p:extLst>
      <p:ext uri="{BB962C8B-B14F-4D97-AF65-F5344CB8AC3E}">
        <p14:creationId xmlns:p14="http://schemas.microsoft.com/office/powerpoint/2010/main" val="32662999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Example</a:t>
            </a:r>
            <a:endParaRPr lang="en-US" dirty="0">
              <a:latin typeface="Times New Roman" pitchFamily="18" charset="0"/>
              <a:cs typeface="Times New Roman" pitchFamily="18" charset="0"/>
            </a:endParaRPr>
          </a:p>
        </p:txBody>
      </p:sp>
      <p:pic>
        <p:nvPicPr>
          <p:cNvPr id="6146" name="Picture 2"/>
          <p:cNvPicPr>
            <a:picLocks noGrp="1" noChangeAspect="1" noChangeArrowheads="1"/>
          </p:cNvPicPr>
          <p:nvPr>
            <p:ph idx="1"/>
          </p:nvPr>
        </p:nvPicPr>
        <p:blipFill>
          <a:blip r:embed="rId2"/>
          <a:srcRect/>
          <a:stretch>
            <a:fillRect/>
          </a:stretch>
        </p:blipFill>
        <p:spPr bwMode="auto">
          <a:xfrm>
            <a:off x="1600200" y="1600200"/>
            <a:ext cx="5867400" cy="3886199"/>
          </a:xfrm>
          <a:prstGeom prst="rect">
            <a:avLst/>
          </a:prstGeom>
          <a:noFill/>
          <a:ln w="9525">
            <a:noFill/>
            <a:miter lim="800000"/>
            <a:headEnd/>
            <a:tailEnd/>
          </a:ln>
          <a:effectLst/>
        </p:spPr>
      </p:pic>
    </p:spTree>
    <p:extLst>
      <p:ext uri="{BB962C8B-B14F-4D97-AF65-F5344CB8AC3E}">
        <p14:creationId xmlns:p14="http://schemas.microsoft.com/office/powerpoint/2010/main" val="2907254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 for Solutions</a:t>
            </a:r>
            <a:endParaRPr lang="en-IN" dirty="0"/>
          </a:p>
        </p:txBody>
      </p:sp>
      <p:sp>
        <p:nvSpPr>
          <p:cNvPr id="3" name="Content Placeholder 2"/>
          <p:cNvSpPr>
            <a:spLocks noGrp="1"/>
          </p:cNvSpPr>
          <p:nvPr>
            <p:ph idx="1"/>
          </p:nvPr>
        </p:nvSpPr>
        <p:spPr/>
        <p:txBody>
          <a:bodyPr/>
          <a:lstStyle/>
          <a:p>
            <a:r>
              <a:rPr lang="en-US" dirty="0" smtClean="0"/>
              <a:t>Search Tree</a:t>
            </a:r>
          </a:p>
          <a:p>
            <a:endParaRPr lang="en-US" dirty="0"/>
          </a:p>
          <a:p>
            <a:endParaRPr lang="en-US" dirty="0" smtClean="0"/>
          </a:p>
          <a:p>
            <a:endParaRPr lang="en-US" dirty="0" smtClean="0"/>
          </a:p>
          <a:p>
            <a:r>
              <a:rPr lang="en-US" dirty="0" smtClean="0"/>
              <a:t>Search Graph</a:t>
            </a:r>
            <a:endParaRPr lang="en-IN"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4003" y="1556792"/>
            <a:ext cx="3391842" cy="2049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6794" y="4437112"/>
            <a:ext cx="2426260" cy="2204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12588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Solution</a:t>
            </a:r>
            <a:endParaRPr lang="en-US" dirty="0">
              <a:latin typeface="Times New Roman" pitchFamily="18" charset="0"/>
              <a:cs typeface="Times New Roman" pitchFamily="18" charset="0"/>
            </a:endParaRPr>
          </a:p>
        </p:txBody>
      </p:sp>
      <p:pic>
        <p:nvPicPr>
          <p:cNvPr id="7170" name="Picture 2"/>
          <p:cNvPicPr>
            <a:picLocks noGrp="1" noChangeAspect="1" noChangeArrowheads="1"/>
          </p:cNvPicPr>
          <p:nvPr>
            <p:ph idx="1"/>
          </p:nvPr>
        </p:nvPicPr>
        <p:blipFill>
          <a:blip r:embed="rId2"/>
          <a:srcRect/>
          <a:stretch>
            <a:fillRect/>
          </a:stretch>
        </p:blipFill>
        <p:spPr bwMode="auto">
          <a:xfrm>
            <a:off x="457200" y="1752600"/>
            <a:ext cx="8000999" cy="4724400"/>
          </a:xfrm>
          <a:prstGeom prst="rect">
            <a:avLst/>
          </a:prstGeom>
          <a:noFill/>
          <a:ln w="9525">
            <a:noFill/>
            <a:miter lim="800000"/>
            <a:headEnd/>
            <a:tailEnd/>
          </a:ln>
          <a:effectLst/>
        </p:spPr>
      </p:pic>
    </p:spTree>
    <p:extLst>
      <p:ext uri="{BB962C8B-B14F-4D97-AF65-F5344CB8AC3E}">
        <p14:creationId xmlns:p14="http://schemas.microsoft.com/office/powerpoint/2010/main" val="8688723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467544" y="0"/>
            <a:ext cx="7793038" cy="685800"/>
          </a:xfrm>
        </p:spPr>
        <p:txBody>
          <a:bodyPr/>
          <a:lstStyle/>
          <a:p>
            <a:pPr eaLnBrk="1" hangingPunct="1"/>
            <a:r>
              <a:rPr lang="en-US" altLang="en-US" sz="3200" b="1" dirty="0" smtClean="0">
                <a:latin typeface="Georgia" pitchFamily="18" charset="0"/>
              </a:rPr>
              <a:t>Properties of breadth-first search</a:t>
            </a:r>
          </a:p>
        </p:txBody>
      </p:sp>
      <p:sp>
        <p:nvSpPr>
          <p:cNvPr id="46084" name="Rectangle 3"/>
          <p:cNvSpPr>
            <a:spLocks noGrp="1" noChangeArrowheads="1"/>
          </p:cNvSpPr>
          <p:nvPr>
            <p:ph idx="1"/>
          </p:nvPr>
        </p:nvSpPr>
        <p:spPr>
          <a:xfrm>
            <a:off x="345182" y="2816932"/>
            <a:ext cx="6603082" cy="3877177"/>
          </a:xfrm>
        </p:spPr>
        <p:txBody>
          <a:bodyPr>
            <a:normAutofit/>
          </a:bodyPr>
          <a:lstStyle/>
          <a:p>
            <a:pPr eaLnBrk="1" hangingPunct="1">
              <a:lnSpc>
                <a:spcPct val="90000"/>
              </a:lnSpc>
            </a:pPr>
            <a:r>
              <a:rPr lang="en-US" altLang="en-US" sz="2400" u="sng" dirty="0" smtClean="0">
                <a:solidFill>
                  <a:srgbClr val="CC0099"/>
                </a:solidFill>
                <a:latin typeface="Times New Roman" pitchFamily="18" charset="0"/>
                <a:cs typeface="Times New Roman" pitchFamily="18" charset="0"/>
              </a:rPr>
              <a:t>Complete?</a:t>
            </a:r>
            <a:r>
              <a:rPr lang="en-US" altLang="en-US" sz="2400" dirty="0" smtClean="0">
                <a:solidFill>
                  <a:srgbClr val="CC0099"/>
                </a:solidFill>
                <a:latin typeface="Times New Roman" pitchFamily="18" charset="0"/>
                <a:cs typeface="Times New Roman" pitchFamily="18" charset="0"/>
              </a:rPr>
              <a:t> </a:t>
            </a:r>
            <a:r>
              <a:rPr lang="en-US" altLang="en-US" sz="2400" dirty="0" smtClean="0">
                <a:latin typeface="Times New Roman" pitchFamily="18" charset="0"/>
                <a:cs typeface="Times New Roman" pitchFamily="18" charset="0"/>
              </a:rPr>
              <a:t>Yes (if </a:t>
            </a:r>
            <a:r>
              <a:rPr lang="en-US" altLang="en-US" sz="2400" i="1" dirty="0" smtClean="0">
                <a:latin typeface="Times New Roman" pitchFamily="18" charset="0"/>
                <a:cs typeface="Times New Roman" pitchFamily="18" charset="0"/>
              </a:rPr>
              <a:t>b</a:t>
            </a:r>
            <a:r>
              <a:rPr lang="en-US" altLang="en-US" sz="2400" dirty="0" smtClean="0">
                <a:latin typeface="Times New Roman" pitchFamily="18" charset="0"/>
                <a:cs typeface="Times New Roman" pitchFamily="18" charset="0"/>
              </a:rPr>
              <a:t> is finite)</a:t>
            </a:r>
          </a:p>
          <a:p>
            <a:pPr eaLnBrk="1" hangingPunct="1">
              <a:lnSpc>
                <a:spcPct val="90000"/>
              </a:lnSpc>
              <a:buFont typeface="Wingdings" pitchFamily="2" charset="2"/>
              <a:buNone/>
            </a:pPr>
            <a:endParaRPr lang="en-US" altLang="en-US" sz="2400" dirty="0" smtClean="0">
              <a:latin typeface="Times New Roman" pitchFamily="18" charset="0"/>
              <a:cs typeface="Times New Roman" pitchFamily="18" charset="0"/>
            </a:endParaRPr>
          </a:p>
          <a:p>
            <a:pPr eaLnBrk="1" hangingPunct="1">
              <a:lnSpc>
                <a:spcPct val="90000"/>
              </a:lnSpc>
            </a:pPr>
            <a:r>
              <a:rPr lang="en-US" altLang="en-US" sz="2400" u="sng" dirty="0" smtClean="0">
                <a:solidFill>
                  <a:srgbClr val="CC0099"/>
                </a:solidFill>
                <a:latin typeface="Times New Roman" pitchFamily="18" charset="0"/>
                <a:cs typeface="Times New Roman" pitchFamily="18" charset="0"/>
              </a:rPr>
              <a:t>Time?</a:t>
            </a:r>
            <a:r>
              <a:rPr lang="en-US" altLang="en-US" sz="2400" dirty="0" smtClean="0">
                <a:latin typeface="Times New Roman" pitchFamily="18" charset="0"/>
                <a:cs typeface="Times New Roman" pitchFamily="18" charset="0"/>
              </a:rPr>
              <a:t> </a:t>
            </a:r>
            <a:r>
              <a:rPr lang="en-US" altLang="en-US" sz="2400" i="1" dirty="0" smtClean="0">
                <a:latin typeface="Times New Roman" pitchFamily="18" charset="0"/>
                <a:cs typeface="Times New Roman" pitchFamily="18" charset="0"/>
              </a:rPr>
              <a:t>1+b+b</a:t>
            </a:r>
            <a:r>
              <a:rPr lang="en-US" altLang="en-US" sz="2400" i="1" baseline="30000" dirty="0" smtClean="0">
                <a:latin typeface="Times New Roman" pitchFamily="18" charset="0"/>
                <a:cs typeface="Times New Roman" pitchFamily="18" charset="0"/>
              </a:rPr>
              <a:t>2</a:t>
            </a:r>
            <a:r>
              <a:rPr lang="en-US" altLang="en-US" sz="2400" i="1" dirty="0" smtClean="0">
                <a:latin typeface="Times New Roman" pitchFamily="18" charset="0"/>
                <a:cs typeface="Times New Roman" pitchFamily="18" charset="0"/>
              </a:rPr>
              <a:t>+b</a:t>
            </a:r>
            <a:r>
              <a:rPr lang="en-US" altLang="en-US" sz="2400" i="1" baseline="30000" dirty="0" smtClean="0">
                <a:latin typeface="Times New Roman" pitchFamily="18" charset="0"/>
                <a:cs typeface="Times New Roman" pitchFamily="18" charset="0"/>
              </a:rPr>
              <a:t>3</a:t>
            </a:r>
            <a:r>
              <a:rPr lang="en-US" altLang="en-US" sz="2400" dirty="0" smtClean="0">
                <a:latin typeface="Times New Roman" pitchFamily="18" charset="0"/>
                <a:cs typeface="Times New Roman" pitchFamily="18" charset="0"/>
              </a:rPr>
              <a:t>+… +</a:t>
            </a:r>
            <a:r>
              <a:rPr lang="en-US" altLang="en-US" sz="2400" i="1" dirty="0" err="1" smtClean="0">
                <a:latin typeface="Times New Roman" pitchFamily="18" charset="0"/>
                <a:cs typeface="Times New Roman" pitchFamily="18" charset="0"/>
              </a:rPr>
              <a:t>b</a:t>
            </a:r>
            <a:r>
              <a:rPr lang="en-US" altLang="en-US" sz="2400" i="1" baseline="30000" dirty="0" err="1" smtClean="0">
                <a:latin typeface="Times New Roman" pitchFamily="18" charset="0"/>
                <a:cs typeface="Times New Roman" pitchFamily="18" charset="0"/>
              </a:rPr>
              <a:t>d</a:t>
            </a:r>
            <a:r>
              <a:rPr lang="en-US" altLang="en-US" sz="2400" dirty="0" smtClean="0">
                <a:latin typeface="Times New Roman" pitchFamily="18" charset="0"/>
                <a:cs typeface="Times New Roman" pitchFamily="18" charset="0"/>
              </a:rPr>
              <a:t> + </a:t>
            </a:r>
            <a:r>
              <a:rPr lang="en-US" altLang="en-US" sz="2400" i="1" dirty="0" smtClean="0">
                <a:latin typeface="Times New Roman" pitchFamily="18" charset="0"/>
                <a:cs typeface="Times New Roman" pitchFamily="18" charset="0"/>
              </a:rPr>
              <a:t>b(b</a:t>
            </a:r>
            <a:r>
              <a:rPr lang="en-US" altLang="en-US" sz="2400" i="1" baseline="30000" dirty="0" smtClean="0">
                <a:latin typeface="Times New Roman" pitchFamily="18" charset="0"/>
                <a:cs typeface="Times New Roman" pitchFamily="18" charset="0"/>
              </a:rPr>
              <a:t>d</a:t>
            </a:r>
            <a:r>
              <a:rPr lang="en-US" altLang="en-US" sz="2400" i="1" dirty="0" smtClean="0">
                <a:latin typeface="Times New Roman" pitchFamily="18" charset="0"/>
                <a:cs typeface="Times New Roman" pitchFamily="18" charset="0"/>
              </a:rPr>
              <a:t>-1</a:t>
            </a:r>
            <a:r>
              <a:rPr lang="en-US" altLang="en-US" sz="2400" dirty="0" smtClean="0">
                <a:latin typeface="Times New Roman" pitchFamily="18" charset="0"/>
                <a:cs typeface="Times New Roman" pitchFamily="18" charset="0"/>
              </a:rPr>
              <a:t>) = </a:t>
            </a:r>
            <a:r>
              <a:rPr lang="en-US" altLang="en-US" sz="2400" b="1" i="1" dirty="0" smtClean="0">
                <a:latin typeface="Times New Roman" pitchFamily="18" charset="0"/>
                <a:cs typeface="Times New Roman" pitchFamily="18" charset="0"/>
              </a:rPr>
              <a:t>O(</a:t>
            </a:r>
            <a:r>
              <a:rPr lang="en-US" altLang="en-US" sz="2400" b="1" i="1" dirty="0" err="1" smtClean="0">
                <a:latin typeface="Times New Roman" pitchFamily="18" charset="0"/>
                <a:cs typeface="Times New Roman" pitchFamily="18" charset="0"/>
              </a:rPr>
              <a:t>b</a:t>
            </a:r>
            <a:r>
              <a:rPr lang="en-US" altLang="en-US" sz="2400" b="1" i="1" baseline="30000" dirty="0" err="1">
                <a:latin typeface="Times New Roman" pitchFamily="18" charset="0"/>
                <a:cs typeface="Times New Roman" pitchFamily="18" charset="0"/>
              </a:rPr>
              <a:t>d</a:t>
            </a:r>
            <a:r>
              <a:rPr lang="en-US" altLang="en-US" sz="2400" b="1" i="1" dirty="0" smtClean="0">
                <a:latin typeface="Times New Roman" pitchFamily="18" charset="0"/>
                <a:cs typeface="Times New Roman" pitchFamily="18" charset="0"/>
              </a:rPr>
              <a:t>)</a:t>
            </a:r>
          </a:p>
          <a:p>
            <a:pPr eaLnBrk="1" hangingPunct="1">
              <a:lnSpc>
                <a:spcPct val="90000"/>
              </a:lnSpc>
              <a:buFont typeface="Wingdings" pitchFamily="2" charset="2"/>
              <a:buNone/>
            </a:pPr>
            <a:endParaRPr lang="en-US" altLang="en-US" sz="2400" dirty="0" smtClean="0">
              <a:latin typeface="Times New Roman" pitchFamily="18" charset="0"/>
              <a:cs typeface="Times New Roman" pitchFamily="18" charset="0"/>
            </a:endParaRPr>
          </a:p>
          <a:p>
            <a:pPr eaLnBrk="1" hangingPunct="1">
              <a:lnSpc>
                <a:spcPct val="90000"/>
              </a:lnSpc>
            </a:pPr>
            <a:r>
              <a:rPr lang="en-US" altLang="en-US" sz="2400" u="sng" dirty="0" smtClean="0">
                <a:solidFill>
                  <a:srgbClr val="CC0099"/>
                </a:solidFill>
                <a:latin typeface="Times New Roman" pitchFamily="18" charset="0"/>
                <a:cs typeface="Times New Roman" pitchFamily="18" charset="0"/>
              </a:rPr>
              <a:t>Space?</a:t>
            </a:r>
            <a:r>
              <a:rPr lang="en-US" altLang="en-US" sz="2400" dirty="0" smtClean="0">
                <a:latin typeface="Times New Roman" pitchFamily="18" charset="0"/>
                <a:cs typeface="Times New Roman" pitchFamily="18" charset="0"/>
              </a:rPr>
              <a:t> </a:t>
            </a:r>
            <a:r>
              <a:rPr lang="en-US" altLang="en-US" sz="2400" b="1" i="1" dirty="0" smtClean="0">
                <a:latin typeface="Times New Roman" pitchFamily="18" charset="0"/>
                <a:cs typeface="Times New Roman" pitchFamily="18" charset="0"/>
              </a:rPr>
              <a:t>O(</a:t>
            </a:r>
            <a:r>
              <a:rPr lang="en-US" altLang="en-US" sz="2400" b="1" i="1" dirty="0" err="1" smtClean="0">
                <a:latin typeface="Times New Roman" pitchFamily="18" charset="0"/>
                <a:cs typeface="Times New Roman" pitchFamily="18" charset="0"/>
              </a:rPr>
              <a:t>b</a:t>
            </a:r>
            <a:r>
              <a:rPr lang="en-US" altLang="en-US" sz="2400" b="1" i="1" baseline="30000" dirty="0" err="1" smtClean="0">
                <a:latin typeface="Times New Roman" pitchFamily="18" charset="0"/>
                <a:cs typeface="Times New Roman" pitchFamily="18" charset="0"/>
              </a:rPr>
              <a:t>d</a:t>
            </a:r>
            <a:r>
              <a:rPr lang="en-US" altLang="en-US" sz="2400" b="1" i="1" dirty="0" smtClean="0">
                <a:latin typeface="Times New Roman" pitchFamily="18" charset="0"/>
                <a:cs typeface="Times New Roman" pitchFamily="18" charset="0"/>
              </a:rPr>
              <a:t>)</a:t>
            </a:r>
            <a:r>
              <a:rPr lang="en-US" altLang="en-US" sz="2400" b="1" dirty="0" smtClean="0">
                <a:latin typeface="Times New Roman" pitchFamily="18" charset="0"/>
                <a:cs typeface="Times New Roman" pitchFamily="18" charset="0"/>
              </a:rPr>
              <a:t> </a:t>
            </a:r>
            <a:r>
              <a:rPr lang="en-US" altLang="en-US" sz="2400" dirty="0" smtClean="0">
                <a:latin typeface="Times New Roman" pitchFamily="18" charset="0"/>
                <a:cs typeface="Times New Roman" pitchFamily="18" charset="0"/>
              </a:rPr>
              <a:t>(keeps every node in memory)</a:t>
            </a:r>
          </a:p>
          <a:p>
            <a:pPr eaLnBrk="1" hangingPunct="1">
              <a:lnSpc>
                <a:spcPct val="90000"/>
              </a:lnSpc>
              <a:buFont typeface="Wingdings" pitchFamily="2" charset="2"/>
              <a:buNone/>
            </a:pPr>
            <a:endParaRPr lang="en-US" altLang="en-US" sz="2400" dirty="0" smtClean="0">
              <a:latin typeface="Times New Roman" pitchFamily="18" charset="0"/>
              <a:cs typeface="Times New Roman" pitchFamily="18" charset="0"/>
            </a:endParaRPr>
          </a:p>
          <a:p>
            <a:pPr eaLnBrk="1" hangingPunct="1">
              <a:lnSpc>
                <a:spcPct val="90000"/>
              </a:lnSpc>
            </a:pPr>
            <a:r>
              <a:rPr lang="en-US" altLang="en-US" sz="2400" u="sng" dirty="0" smtClean="0">
                <a:solidFill>
                  <a:srgbClr val="CC0099"/>
                </a:solidFill>
                <a:latin typeface="Times New Roman" pitchFamily="18" charset="0"/>
                <a:cs typeface="Times New Roman" pitchFamily="18" charset="0"/>
              </a:rPr>
              <a:t>Optimal?</a:t>
            </a:r>
            <a:r>
              <a:rPr lang="en-US" altLang="en-US" sz="2400" dirty="0" smtClean="0">
                <a:latin typeface="Times New Roman" pitchFamily="18" charset="0"/>
                <a:cs typeface="Times New Roman" pitchFamily="18" charset="0"/>
              </a:rPr>
              <a:t> Yes (if cost = 1 per step)</a:t>
            </a:r>
          </a:p>
          <a:p>
            <a:pPr eaLnBrk="1" hangingPunct="1">
              <a:lnSpc>
                <a:spcPct val="90000"/>
              </a:lnSpc>
              <a:buFont typeface="Wingdings" pitchFamily="2" charset="2"/>
              <a:buNone/>
            </a:pPr>
            <a:endParaRPr lang="en-US" altLang="en-US" sz="2400" dirty="0" smtClean="0">
              <a:solidFill>
                <a:srgbClr val="FF0000"/>
              </a:solidFill>
              <a:latin typeface="Times New Roman" pitchFamily="18" charset="0"/>
              <a:cs typeface="Times New Roman" pitchFamily="18" charset="0"/>
            </a:endParaRPr>
          </a:p>
          <a:p>
            <a:pPr eaLnBrk="1" hangingPunct="1">
              <a:lnSpc>
                <a:spcPct val="90000"/>
              </a:lnSpc>
            </a:pPr>
            <a:r>
              <a:rPr lang="en-US" altLang="en-US" sz="2400" dirty="0" smtClean="0">
                <a:solidFill>
                  <a:srgbClr val="FF0000"/>
                </a:solidFill>
                <a:latin typeface="Times New Roman" pitchFamily="18" charset="0"/>
                <a:cs typeface="Times New Roman" pitchFamily="18" charset="0"/>
              </a:rPr>
              <a:t>Space</a:t>
            </a:r>
            <a:r>
              <a:rPr lang="en-US" altLang="en-US" sz="2400" dirty="0" smtClean="0">
                <a:latin typeface="Times New Roman" pitchFamily="18" charset="0"/>
                <a:cs typeface="Times New Roman" pitchFamily="18" charset="0"/>
              </a:rPr>
              <a:t> is the bigger problem (more than time)</a:t>
            </a:r>
          </a:p>
        </p:txBody>
      </p:sp>
      <p:pic>
        <p:nvPicPr>
          <p:cNvPr id="2" name="Picture 1"/>
          <p:cNvPicPr>
            <a:picLocks noChangeAspect="1"/>
          </p:cNvPicPr>
          <p:nvPr/>
        </p:nvPicPr>
        <p:blipFill>
          <a:blip r:embed="rId3"/>
          <a:stretch>
            <a:fillRect/>
          </a:stretch>
        </p:blipFill>
        <p:spPr>
          <a:xfrm>
            <a:off x="6300192" y="1484784"/>
            <a:ext cx="3328640" cy="2664296"/>
          </a:xfrm>
          <a:prstGeom prst="rect">
            <a:avLst/>
          </a:prstGeom>
        </p:spPr>
      </p:pic>
      <p:pic>
        <p:nvPicPr>
          <p:cNvPr id="3" name="Picture 2"/>
          <p:cNvPicPr>
            <a:picLocks noChangeAspect="1"/>
          </p:cNvPicPr>
          <p:nvPr/>
        </p:nvPicPr>
        <p:blipFill rotWithShape="1">
          <a:blip r:embed="rId4"/>
          <a:srcRect l="1176" t="17785" r="25587" b="42997"/>
          <a:stretch/>
        </p:blipFill>
        <p:spPr>
          <a:xfrm>
            <a:off x="467544" y="685800"/>
            <a:ext cx="6480474" cy="1951112"/>
          </a:xfrm>
          <a:prstGeom prst="rect">
            <a:avLst/>
          </a:prstGeom>
        </p:spPr>
      </p:pic>
    </p:spTree>
    <p:extLst>
      <p:ext uri="{BB962C8B-B14F-4D97-AF65-F5344CB8AC3E}">
        <p14:creationId xmlns:p14="http://schemas.microsoft.com/office/powerpoint/2010/main" val="35324079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Advantages&amp; Disadvantages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10000"/>
          </a:bodyPr>
          <a:lstStyle/>
          <a:p>
            <a:pPr>
              <a:buNone/>
            </a:pPr>
            <a:r>
              <a:rPr lang="en-US" dirty="0" smtClean="0">
                <a:latin typeface="Times New Roman" pitchFamily="18" charset="0"/>
                <a:cs typeface="Times New Roman" pitchFamily="18" charset="0"/>
              </a:rPr>
              <a:t>Advantages</a:t>
            </a:r>
          </a:p>
          <a:p>
            <a:pPr algn="just"/>
            <a:r>
              <a:rPr lang="en-US" sz="2600" dirty="0" smtClean="0">
                <a:latin typeface="Times New Roman" pitchFamily="18" charset="0"/>
                <a:cs typeface="Times New Roman" pitchFamily="18" charset="0"/>
              </a:rPr>
              <a:t>BFS will provide a solution if any solution exists.</a:t>
            </a:r>
          </a:p>
          <a:p>
            <a:pPr algn="just"/>
            <a:r>
              <a:rPr lang="en-US" sz="2600" dirty="0" smtClean="0">
                <a:latin typeface="Times New Roman" pitchFamily="18" charset="0"/>
                <a:cs typeface="Times New Roman" pitchFamily="18" charset="0"/>
              </a:rPr>
              <a:t>If there are more than one solutions for a given problem, then BFS will provide the minimal solution which requires the least number of steps.</a:t>
            </a:r>
          </a:p>
          <a:p>
            <a:pPr algn="just"/>
            <a:endParaRPr lang="en-US" sz="2400" dirty="0" smtClean="0">
              <a:latin typeface="Times New Roman" pitchFamily="18" charset="0"/>
              <a:cs typeface="Times New Roman" pitchFamily="18" charset="0"/>
            </a:endParaRPr>
          </a:p>
          <a:p>
            <a:pPr algn="just">
              <a:buNone/>
            </a:pPr>
            <a:r>
              <a:rPr lang="en-US" dirty="0" smtClean="0">
                <a:latin typeface="Times New Roman" pitchFamily="18" charset="0"/>
                <a:cs typeface="Times New Roman" pitchFamily="18" charset="0"/>
              </a:rPr>
              <a:t>Disadvantages</a:t>
            </a:r>
          </a:p>
          <a:p>
            <a:pPr algn="just"/>
            <a:r>
              <a:rPr lang="en-US" sz="2600" dirty="0" smtClean="0">
                <a:latin typeface="Times New Roman" pitchFamily="18" charset="0"/>
                <a:cs typeface="Times New Roman" pitchFamily="18" charset="0"/>
              </a:rPr>
              <a:t>It requires lots of memory since each level of the tree must be saved into memory to expand the next level.</a:t>
            </a:r>
          </a:p>
          <a:p>
            <a:pPr algn="just"/>
            <a:r>
              <a:rPr lang="en-US" sz="2600" dirty="0" smtClean="0">
                <a:latin typeface="Times New Roman" pitchFamily="18" charset="0"/>
                <a:cs typeface="Times New Roman" pitchFamily="18" charset="0"/>
              </a:rPr>
              <a:t>BFS needs lots of time if the solution is far away from the root node.</a:t>
            </a:r>
          </a:p>
          <a:p>
            <a:pPr algn="just"/>
            <a:endParaRPr lang="en-US" sz="2600" dirty="0" smtClean="0">
              <a:latin typeface="Times New Roman" pitchFamily="18" charset="0"/>
              <a:cs typeface="Times New Roman" pitchFamily="18" charset="0"/>
            </a:endParaRPr>
          </a:p>
          <a:p>
            <a:pPr algn="just">
              <a:buNone/>
            </a:pPr>
            <a:endParaRPr lang="en-US" sz="2600" dirty="0">
              <a:latin typeface="Times New Roman" pitchFamily="18" charset="0"/>
              <a:cs typeface="Times New Roman" pitchFamily="18" charset="0"/>
            </a:endParaRPr>
          </a:p>
        </p:txBody>
      </p:sp>
    </p:spTree>
    <p:extLst>
      <p:ext uri="{BB962C8B-B14F-4D97-AF65-F5344CB8AC3E}">
        <p14:creationId xmlns:p14="http://schemas.microsoft.com/office/powerpoint/2010/main" val="32375872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15350" t="5179" r="16138" b="10781"/>
          <a:stretch/>
        </p:blipFill>
        <p:spPr>
          <a:xfrm>
            <a:off x="251520" y="116632"/>
            <a:ext cx="8943392" cy="6624736"/>
          </a:xfrm>
          <a:prstGeom prst="rect">
            <a:avLst/>
          </a:prstGeom>
        </p:spPr>
      </p:pic>
    </p:spTree>
    <p:extLst>
      <p:ext uri="{BB962C8B-B14F-4D97-AF65-F5344CB8AC3E}">
        <p14:creationId xmlns:p14="http://schemas.microsoft.com/office/powerpoint/2010/main" val="38630241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1651" t="13583" r="22438" b="12182"/>
          <a:stretch/>
        </p:blipFill>
        <p:spPr>
          <a:xfrm>
            <a:off x="457199" y="404664"/>
            <a:ext cx="8488790" cy="6336704"/>
          </a:xfrm>
          <a:prstGeom prst="rect">
            <a:avLst/>
          </a:prstGeom>
        </p:spPr>
      </p:pic>
    </p:spTree>
    <p:extLst>
      <p:ext uri="{BB962C8B-B14F-4D97-AF65-F5344CB8AC3E}">
        <p14:creationId xmlns:p14="http://schemas.microsoft.com/office/powerpoint/2010/main" val="35707090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t="1" r="21908" b="-3697"/>
          <a:stretch/>
        </p:blipFill>
        <p:spPr>
          <a:xfrm>
            <a:off x="107504" y="0"/>
            <a:ext cx="9036496" cy="7101408"/>
          </a:xfrm>
          <a:prstGeom prst="rect">
            <a:avLst/>
          </a:prstGeom>
        </p:spPr>
      </p:pic>
    </p:spTree>
    <p:extLst>
      <p:ext uri="{BB962C8B-B14F-4D97-AF65-F5344CB8AC3E}">
        <p14:creationId xmlns:p14="http://schemas.microsoft.com/office/powerpoint/2010/main" val="26608104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1962" t="2378" r="7476" b="3778"/>
          <a:stretch/>
        </p:blipFill>
        <p:spPr>
          <a:xfrm>
            <a:off x="179512" y="980727"/>
            <a:ext cx="8280920" cy="5616625"/>
          </a:xfrm>
          <a:prstGeom prst="rect">
            <a:avLst/>
          </a:prstGeom>
        </p:spPr>
      </p:pic>
      <p:pic>
        <p:nvPicPr>
          <p:cNvPr id="1026" name="Picture 2" descr="https://miro.medium.com/v2/resize:fit:700/1*EY2sGdhA4EnJRC_FOYx1k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2123727"/>
            <a:ext cx="5600404" cy="340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8982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r="11413" b="2378"/>
          <a:stretch/>
        </p:blipFill>
        <p:spPr>
          <a:xfrm>
            <a:off x="224951" y="607294"/>
            <a:ext cx="8694098" cy="6250706"/>
          </a:xfrm>
          <a:prstGeom prst="rect">
            <a:avLst/>
          </a:prstGeom>
        </p:spPr>
      </p:pic>
      <p:pic>
        <p:nvPicPr>
          <p:cNvPr id="2050" name="Picture 2" descr="https://miro.medium.com/v2/resize:fit:700/1*EY2sGdhA4EnJRC_FOYx1kA.png"/>
          <p:cNvPicPr>
            <a:picLocks noChangeAspect="1" noChangeArrowheads="1"/>
          </p:cNvPicPr>
          <p:nvPr/>
        </p:nvPicPr>
        <p:blipFill rotWithShape="1">
          <a:blip r:embed="rId3">
            <a:extLst>
              <a:ext uri="{28A0092B-C50C-407E-A947-70E740481C1C}">
                <a14:useLocalDpi xmlns:a14="http://schemas.microsoft.com/office/drawing/2010/main" val="0"/>
              </a:ext>
            </a:extLst>
          </a:blip>
          <a:srcRect r="61121" b="38312"/>
          <a:stretch/>
        </p:blipFill>
        <p:spPr bwMode="auto">
          <a:xfrm>
            <a:off x="4916440" y="3212976"/>
            <a:ext cx="2592288" cy="2497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0048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r="4326" b="2378"/>
          <a:stretch/>
        </p:blipFill>
        <p:spPr>
          <a:xfrm>
            <a:off x="0" y="620689"/>
            <a:ext cx="9036496" cy="5976664"/>
          </a:xfrm>
          <a:prstGeom prst="rect">
            <a:avLst/>
          </a:prstGeom>
        </p:spPr>
      </p:pic>
      <p:pic>
        <p:nvPicPr>
          <p:cNvPr id="3074" name="Picture 2" descr="https://miro.medium.com/v2/resize:fit:700/1*EY2sGdhA4EnJRC_FOYx1kA.png"/>
          <p:cNvPicPr>
            <a:picLocks noChangeAspect="1" noChangeArrowheads="1"/>
          </p:cNvPicPr>
          <p:nvPr/>
        </p:nvPicPr>
        <p:blipFill rotWithShape="1">
          <a:blip r:embed="rId3">
            <a:extLst>
              <a:ext uri="{28A0092B-C50C-407E-A947-70E740481C1C}">
                <a14:useLocalDpi xmlns:a14="http://schemas.microsoft.com/office/drawing/2010/main" val="0"/>
              </a:ext>
            </a:extLst>
          </a:blip>
          <a:srcRect r="58994" b="52073"/>
          <a:stretch/>
        </p:blipFill>
        <p:spPr bwMode="auto">
          <a:xfrm>
            <a:off x="6127587" y="-11878"/>
            <a:ext cx="2734061" cy="1940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939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1963" r="8263" b="2378"/>
          <a:stretch/>
        </p:blipFill>
        <p:spPr>
          <a:xfrm>
            <a:off x="179512" y="692697"/>
            <a:ext cx="8640960" cy="5976664"/>
          </a:xfrm>
          <a:prstGeom prst="rect">
            <a:avLst/>
          </a:prstGeom>
        </p:spPr>
      </p:pic>
      <p:pic>
        <p:nvPicPr>
          <p:cNvPr id="4098" name="Picture 2" descr="https://miro.medium.com/v2/resize:fit:700/1*EY2sGdhA4EnJRC_FOYx1kA.png"/>
          <p:cNvPicPr>
            <a:picLocks noChangeAspect="1" noChangeArrowheads="1"/>
          </p:cNvPicPr>
          <p:nvPr/>
        </p:nvPicPr>
        <p:blipFill rotWithShape="1">
          <a:blip r:embed="rId3">
            <a:extLst>
              <a:ext uri="{28A0092B-C50C-407E-A947-70E740481C1C}">
                <a14:useLocalDpi xmlns:a14="http://schemas.microsoft.com/office/drawing/2010/main" val="0"/>
              </a:ext>
            </a:extLst>
          </a:blip>
          <a:srcRect l="-2598" t="24025" r="61559" b="24390"/>
          <a:stretch/>
        </p:blipFill>
        <p:spPr bwMode="auto">
          <a:xfrm>
            <a:off x="6228184" y="246556"/>
            <a:ext cx="2736304"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6780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Route finding problem</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4412" t="21010" r="27551" b="24363"/>
          <a:stretch/>
        </p:blipFill>
        <p:spPr>
          <a:xfrm>
            <a:off x="323528" y="1417638"/>
            <a:ext cx="8509284" cy="5440362"/>
          </a:xfrm>
          <a:prstGeom prst="rect">
            <a:avLst/>
          </a:prstGeom>
        </p:spPr>
      </p:pic>
    </p:spTree>
    <p:extLst>
      <p:ext uri="{BB962C8B-B14F-4D97-AF65-F5344CB8AC3E}">
        <p14:creationId xmlns:p14="http://schemas.microsoft.com/office/powerpoint/2010/main" val="32136411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1963" r="5114"/>
          <a:stretch/>
        </p:blipFill>
        <p:spPr>
          <a:xfrm>
            <a:off x="107504" y="-13005"/>
            <a:ext cx="7956376" cy="6741367"/>
          </a:xfrm>
          <a:prstGeom prst="rect">
            <a:avLst/>
          </a:prstGeom>
        </p:spPr>
      </p:pic>
      <p:pic>
        <p:nvPicPr>
          <p:cNvPr id="5122" name="Picture 2" descr="https://miro.medium.com/v2/resize:fit:700/1*EY2sGdhA4EnJRC_FOYx1kA.png"/>
          <p:cNvPicPr>
            <a:picLocks noChangeAspect="1" noChangeArrowheads="1"/>
          </p:cNvPicPr>
          <p:nvPr/>
        </p:nvPicPr>
        <p:blipFill rotWithShape="1">
          <a:blip r:embed="rId3">
            <a:extLst>
              <a:ext uri="{28A0092B-C50C-407E-A947-70E740481C1C}">
                <a14:useLocalDpi xmlns:a14="http://schemas.microsoft.com/office/drawing/2010/main" val="0"/>
              </a:ext>
            </a:extLst>
          </a:blip>
          <a:srcRect r="59720" b="38087"/>
          <a:stretch/>
        </p:blipFill>
        <p:spPr bwMode="auto">
          <a:xfrm>
            <a:off x="6350818" y="0"/>
            <a:ext cx="2685678" cy="2506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1450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r="6688" b="2378"/>
          <a:stretch/>
        </p:blipFill>
        <p:spPr>
          <a:xfrm>
            <a:off x="0" y="1417638"/>
            <a:ext cx="8101906" cy="5251722"/>
          </a:xfrm>
          <a:prstGeom prst="rect">
            <a:avLst/>
          </a:prstGeom>
        </p:spPr>
      </p:pic>
      <p:pic>
        <p:nvPicPr>
          <p:cNvPr id="6148" name="Picture 4" descr="https://miro.medium.com/v2/resize:fit:700/1*EY2sGdhA4EnJRC_FOYx1kA.png"/>
          <p:cNvPicPr>
            <a:picLocks noChangeAspect="1" noChangeArrowheads="1"/>
          </p:cNvPicPr>
          <p:nvPr/>
        </p:nvPicPr>
        <p:blipFill rotWithShape="1">
          <a:blip r:embed="rId3">
            <a:extLst>
              <a:ext uri="{28A0092B-C50C-407E-A947-70E740481C1C}">
                <a14:useLocalDpi xmlns:a14="http://schemas.microsoft.com/office/drawing/2010/main" val="0"/>
              </a:ext>
            </a:extLst>
          </a:blip>
          <a:srcRect r="46722" b="43782"/>
          <a:stretch/>
        </p:blipFill>
        <p:spPr bwMode="auto">
          <a:xfrm>
            <a:off x="5137582" y="82324"/>
            <a:ext cx="3552329" cy="2275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7764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r="2750" b="2378"/>
          <a:stretch/>
        </p:blipFill>
        <p:spPr>
          <a:xfrm>
            <a:off x="0" y="858505"/>
            <a:ext cx="8892480" cy="5999495"/>
          </a:xfrm>
          <a:prstGeom prst="rect">
            <a:avLst/>
          </a:prstGeom>
        </p:spPr>
      </p:pic>
    </p:spTree>
    <p:extLst>
      <p:ext uri="{BB962C8B-B14F-4D97-AF65-F5344CB8AC3E}">
        <p14:creationId xmlns:p14="http://schemas.microsoft.com/office/powerpoint/2010/main" val="10352169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r="1963"/>
          <a:stretch/>
        </p:blipFill>
        <p:spPr>
          <a:xfrm>
            <a:off x="0" y="846138"/>
            <a:ext cx="8964488" cy="5751214"/>
          </a:xfrm>
          <a:prstGeom prst="rect">
            <a:avLst/>
          </a:prstGeom>
        </p:spPr>
      </p:pic>
    </p:spTree>
    <p:extLst>
      <p:ext uri="{BB962C8B-B14F-4D97-AF65-F5344CB8AC3E}">
        <p14:creationId xmlns:p14="http://schemas.microsoft.com/office/powerpoint/2010/main" val="22904538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r="1963"/>
          <a:stretch/>
        </p:blipFill>
        <p:spPr>
          <a:xfrm>
            <a:off x="0" y="858504"/>
            <a:ext cx="8964488" cy="5999495"/>
          </a:xfrm>
          <a:prstGeom prst="rect">
            <a:avLst/>
          </a:prstGeom>
        </p:spPr>
      </p:pic>
    </p:spTree>
    <p:extLst>
      <p:ext uri="{BB962C8B-B14F-4D97-AF65-F5344CB8AC3E}">
        <p14:creationId xmlns:p14="http://schemas.microsoft.com/office/powerpoint/2010/main" val="24651919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r="3538"/>
          <a:stretch/>
        </p:blipFill>
        <p:spPr>
          <a:xfrm>
            <a:off x="0" y="858504"/>
            <a:ext cx="8892480" cy="5999495"/>
          </a:xfrm>
          <a:prstGeom prst="rect">
            <a:avLst/>
          </a:prstGeom>
        </p:spPr>
      </p:pic>
    </p:spTree>
    <p:extLst>
      <p:ext uri="{BB962C8B-B14F-4D97-AF65-F5344CB8AC3E}">
        <p14:creationId xmlns:p14="http://schemas.microsoft.com/office/powerpoint/2010/main" val="18671658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rotWithShape="1">
          <a:blip r:embed="rId2"/>
          <a:srcRect r="2750" b="2378"/>
          <a:stretch/>
        </p:blipFill>
        <p:spPr>
          <a:xfrm>
            <a:off x="0" y="858505"/>
            <a:ext cx="9144000" cy="5882863"/>
          </a:xfrm>
          <a:prstGeom prst="rect">
            <a:avLst/>
          </a:prstGeom>
        </p:spPr>
      </p:pic>
    </p:spTree>
    <p:extLst>
      <p:ext uri="{BB962C8B-B14F-4D97-AF65-F5344CB8AC3E}">
        <p14:creationId xmlns:p14="http://schemas.microsoft.com/office/powerpoint/2010/main" val="34345274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r="9051" b="3778"/>
          <a:stretch/>
        </p:blipFill>
        <p:spPr>
          <a:xfrm>
            <a:off x="0" y="1146160"/>
            <a:ext cx="9285520" cy="5523200"/>
          </a:xfrm>
          <a:prstGeom prst="rect">
            <a:avLst/>
          </a:prstGeom>
        </p:spPr>
      </p:pic>
      <p:pic>
        <p:nvPicPr>
          <p:cNvPr id="5" name="Picture 4"/>
          <p:cNvPicPr>
            <a:picLocks noChangeAspect="1"/>
          </p:cNvPicPr>
          <p:nvPr/>
        </p:nvPicPr>
        <p:blipFill>
          <a:blip r:embed="rId3"/>
          <a:stretch>
            <a:fillRect/>
          </a:stretch>
        </p:blipFill>
        <p:spPr>
          <a:xfrm>
            <a:off x="5868144" y="138184"/>
            <a:ext cx="3023927" cy="2015951"/>
          </a:xfrm>
          <a:prstGeom prst="rect">
            <a:avLst/>
          </a:prstGeom>
        </p:spPr>
      </p:pic>
    </p:spTree>
    <p:extLst>
      <p:ext uri="{BB962C8B-B14F-4D97-AF65-F5344CB8AC3E}">
        <p14:creationId xmlns:p14="http://schemas.microsoft.com/office/powerpoint/2010/main" val="39271876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UCS</a:t>
            </a:r>
            <a:endParaRPr lang="en-IN" dirty="0"/>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0" y="1178036"/>
            <a:ext cx="9144000" cy="5687145"/>
          </a:xfrm>
          <a:prstGeom prst="rect">
            <a:avLst/>
          </a:prstGeom>
        </p:spPr>
      </p:pic>
    </p:spTree>
    <p:extLst>
      <p:ext uri="{BB962C8B-B14F-4D97-AF65-F5344CB8AC3E}">
        <p14:creationId xmlns:p14="http://schemas.microsoft.com/office/powerpoint/2010/main" val="15134993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a:xfrm>
            <a:off x="1524000" y="304800"/>
            <a:ext cx="5783263" cy="852488"/>
          </a:xfrm>
        </p:spPr>
        <p:txBody>
          <a:bodyPr/>
          <a:lstStyle/>
          <a:p>
            <a:pPr eaLnBrk="1" hangingPunct="1"/>
            <a:r>
              <a:rPr lang="en-US" altLang="en-US" smtClean="0">
                <a:latin typeface="Georgia" pitchFamily="18" charset="0"/>
              </a:rPr>
              <a:t>Depth-first search</a:t>
            </a:r>
          </a:p>
        </p:txBody>
      </p:sp>
      <p:sp>
        <p:nvSpPr>
          <p:cNvPr id="48133" name="Rectangle 3"/>
          <p:cNvSpPr>
            <a:spLocks noGrp="1" noChangeArrowheads="1"/>
          </p:cNvSpPr>
          <p:nvPr>
            <p:ph idx="1"/>
          </p:nvPr>
        </p:nvSpPr>
        <p:spPr>
          <a:xfrm>
            <a:off x="304800" y="1524000"/>
            <a:ext cx="8650288" cy="1600200"/>
          </a:xfrm>
        </p:spPr>
        <p:txBody>
          <a:bodyPr/>
          <a:lstStyle/>
          <a:p>
            <a:pPr eaLnBrk="1" hangingPunct="1"/>
            <a:r>
              <a:rPr lang="en-US" altLang="en-US" sz="2800" smtClean="0">
                <a:latin typeface="Times New Roman" pitchFamily="18" charset="0"/>
                <a:cs typeface="Times New Roman" pitchFamily="18" charset="0"/>
              </a:rPr>
              <a:t>Expand deepest unexpanded node</a:t>
            </a:r>
          </a:p>
          <a:p>
            <a:pPr eaLnBrk="1" hangingPunct="1"/>
            <a:r>
              <a:rPr lang="en-US" altLang="en-US" sz="2800" smtClean="0">
                <a:solidFill>
                  <a:schemeClr val="accent2"/>
                </a:solidFill>
                <a:latin typeface="Times New Roman" pitchFamily="18" charset="0"/>
                <a:cs typeface="Times New Roman" pitchFamily="18" charset="0"/>
              </a:rPr>
              <a:t>Implementation</a:t>
            </a:r>
            <a:r>
              <a:rPr lang="en-US" altLang="en-US" sz="2800" smtClean="0">
                <a:latin typeface="Times New Roman" pitchFamily="18" charset="0"/>
                <a:cs typeface="Times New Roman" pitchFamily="18" charset="0"/>
              </a:rPr>
              <a:t>:</a:t>
            </a:r>
          </a:p>
          <a:p>
            <a:pPr lvl="1" eaLnBrk="1" hangingPunct="1"/>
            <a:r>
              <a:rPr lang="en-US" altLang="en-US" sz="2400" i="1" smtClean="0">
                <a:latin typeface="Times New Roman" pitchFamily="18" charset="0"/>
                <a:cs typeface="Times New Roman" pitchFamily="18" charset="0"/>
              </a:rPr>
              <a:t>fringe </a:t>
            </a:r>
            <a:r>
              <a:rPr lang="en-US" altLang="en-US" sz="2400" smtClean="0">
                <a:latin typeface="Times New Roman" pitchFamily="18" charset="0"/>
                <a:cs typeface="Times New Roman" pitchFamily="18" charset="0"/>
              </a:rPr>
              <a:t>= LIFO queue, i.e., put successors at front</a:t>
            </a:r>
          </a:p>
        </p:txBody>
      </p:sp>
      <p:pic>
        <p:nvPicPr>
          <p:cNvPr id="48131" name="Picture 4" descr="dfs-progress0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048000"/>
            <a:ext cx="5181600"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97391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r="3538" b="7980"/>
          <a:stretch/>
        </p:blipFill>
        <p:spPr>
          <a:xfrm>
            <a:off x="0" y="404664"/>
            <a:ext cx="8964489" cy="6453336"/>
          </a:xfrm>
          <a:prstGeom prst="rect">
            <a:avLst/>
          </a:prstGeom>
        </p:spPr>
      </p:pic>
    </p:spTree>
    <p:extLst>
      <p:ext uri="{BB962C8B-B14F-4D97-AF65-F5344CB8AC3E}">
        <p14:creationId xmlns:p14="http://schemas.microsoft.com/office/powerpoint/2010/main" val="12138969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xfrm>
            <a:off x="990600" y="304800"/>
            <a:ext cx="6781800" cy="852488"/>
          </a:xfrm>
        </p:spPr>
        <p:txBody>
          <a:bodyPr/>
          <a:lstStyle/>
          <a:p>
            <a:pPr algn="ctr" eaLnBrk="1" hangingPunct="1"/>
            <a:r>
              <a:rPr lang="en-US" altLang="en-US" smtClean="0">
                <a:latin typeface="Georgia" pitchFamily="18" charset="0"/>
              </a:rPr>
              <a:t>Depth-first search</a:t>
            </a:r>
          </a:p>
        </p:txBody>
      </p:sp>
      <p:sp>
        <p:nvSpPr>
          <p:cNvPr id="49156" name="Rectangle 3"/>
          <p:cNvSpPr>
            <a:spLocks noGrp="1" noChangeArrowheads="1"/>
          </p:cNvSpPr>
          <p:nvPr>
            <p:ph idx="1"/>
          </p:nvPr>
        </p:nvSpPr>
        <p:spPr>
          <a:xfrm>
            <a:off x="304800" y="1524000"/>
            <a:ext cx="8650288" cy="1752600"/>
          </a:xfrm>
        </p:spPr>
        <p:txBody>
          <a:bodyPr/>
          <a:lstStyle/>
          <a:p>
            <a:pPr eaLnBrk="1" hangingPunct="1"/>
            <a:r>
              <a:rPr lang="en-US" altLang="en-US" sz="2800" smtClean="0">
                <a:latin typeface="Times New Roman" pitchFamily="18" charset="0"/>
                <a:cs typeface="Times New Roman" pitchFamily="18" charset="0"/>
              </a:rPr>
              <a:t>Expand deepest unexpanded node</a:t>
            </a:r>
          </a:p>
          <a:p>
            <a:pPr eaLnBrk="1" hangingPunct="1"/>
            <a:r>
              <a:rPr lang="en-US" altLang="en-US" sz="2800" smtClean="0">
                <a:solidFill>
                  <a:schemeClr val="accent2"/>
                </a:solidFill>
                <a:latin typeface="Times New Roman" pitchFamily="18" charset="0"/>
                <a:cs typeface="Times New Roman" pitchFamily="18" charset="0"/>
              </a:rPr>
              <a:t>Implementation</a:t>
            </a:r>
            <a:r>
              <a:rPr lang="en-US" altLang="en-US" sz="2800" smtClean="0">
                <a:latin typeface="Times New Roman" pitchFamily="18" charset="0"/>
                <a:cs typeface="Times New Roman" pitchFamily="18" charset="0"/>
              </a:rPr>
              <a:t>:</a:t>
            </a:r>
          </a:p>
          <a:p>
            <a:pPr lvl="1" eaLnBrk="1" hangingPunct="1"/>
            <a:r>
              <a:rPr lang="en-US" altLang="en-US" sz="2400" i="1" smtClean="0">
                <a:latin typeface="Times New Roman" pitchFamily="18" charset="0"/>
                <a:cs typeface="Times New Roman" pitchFamily="18" charset="0"/>
              </a:rPr>
              <a:t>fringe </a:t>
            </a:r>
            <a:r>
              <a:rPr lang="en-US" altLang="en-US" sz="2400" smtClean="0">
                <a:latin typeface="Times New Roman" pitchFamily="18" charset="0"/>
                <a:cs typeface="Times New Roman" pitchFamily="18" charset="0"/>
              </a:rPr>
              <a:t>= LIFO queue, i.e., put successors at front</a:t>
            </a:r>
          </a:p>
        </p:txBody>
      </p:sp>
      <p:pic>
        <p:nvPicPr>
          <p:cNvPr id="49157" name="Picture 5" descr="dfs-progress0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276600"/>
            <a:ext cx="51816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99848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Grp="1" noChangeArrowheads="1"/>
          </p:cNvSpPr>
          <p:nvPr>
            <p:ph type="title"/>
          </p:nvPr>
        </p:nvSpPr>
        <p:spPr>
          <a:xfrm>
            <a:off x="1447800" y="304800"/>
            <a:ext cx="5867400" cy="852488"/>
          </a:xfrm>
        </p:spPr>
        <p:txBody>
          <a:bodyPr/>
          <a:lstStyle/>
          <a:p>
            <a:pPr algn="ctr" eaLnBrk="1" hangingPunct="1"/>
            <a:r>
              <a:rPr lang="en-US" altLang="en-US" smtClean="0">
                <a:latin typeface="Georgia" pitchFamily="18" charset="0"/>
              </a:rPr>
              <a:t>Depth-first search</a:t>
            </a:r>
          </a:p>
        </p:txBody>
      </p:sp>
      <p:sp>
        <p:nvSpPr>
          <p:cNvPr id="50181" name="Rectangle 3"/>
          <p:cNvSpPr>
            <a:spLocks noGrp="1" noChangeArrowheads="1"/>
          </p:cNvSpPr>
          <p:nvPr>
            <p:ph idx="1"/>
          </p:nvPr>
        </p:nvSpPr>
        <p:spPr>
          <a:xfrm>
            <a:off x="304800" y="1524000"/>
            <a:ext cx="8650288" cy="1524000"/>
          </a:xfrm>
        </p:spPr>
        <p:txBody>
          <a:bodyPr/>
          <a:lstStyle/>
          <a:p>
            <a:pPr eaLnBrk="1" hangingPunct="1"/>
            <a:r>
              <a:rPr lang="en-US" altLang="en-US" sz="2800" smtClean="0">
                <a:latin typeface="Times New Roman" pitchFamily="18" charset="0"/>
                <a:cs typeface="Times New Roman" pitchFamily="18" charset="0"/>
              </a:rPr>
              <a:t>Expand deepest unexpanded node</a:t>
            </a:r>
          </a:p>
          <a:p>
            <a:pPr eaLnBrk="1" hangingPunct="1"/>
            <a:r>
              <a:rPr lang="en-US" altLang="en-US" sz="2800" smtClean="0">
                <a:solidFill>
                  <a:schemeClr val="accent2"/>
                </a:solidFill>
                <a:latin typeface="Times New Roman" pitchFamily="18" charset="0"/>
                <a:cs typeface="Times New Roman" pitchFamily="18" charset="0"/>
              </a:rPr>
              <a:t>Implementation</a:t>
            </a:r>
            <a:r>
              <a:rPr lang="en-US" altLang="en-US" sz="2800" smtClean="0">
                <a:latin typeface="Times New Roman" pitchFamily="18" charset="0"/>
                <a:cs typeface="Times New Roman" pitchFamily="18" charset="0"/>
              </a:rPr>
              <a:t>:</a:t>
            </a:r>
          </a:p>
          <a:p>
            <a:pPr lvl="1" eaLnBrk="1" hangingPunct="1"/>
            <a:r>
              <a:rPr lang="en-US" altLang="en-US" sz="2400" i="1" smtClean="0">
                <a:latin typeface="Times New Roman" pitchFamily="18" charset="0"/>
                <a:cs typeface="Times New Roman" pitchFamily="18" charset="0"/>
              </a:rPr>
              <a:t>fringe </a:t>
            </a:r>
            <a:r>
              <a:rPr lang="en-US" altLang="en-US" sz="2400" smtClean="0">
                <a:latin typeface="Times New Roman" pitchFamily="18" charset="0"/>
                <a:cs typeface="Times New Roman" pitchFamily="18" charset="0"/>
              </a:rPr>
              <a:t>= LIFO queue, i.e., put successors at front</a:t>
            </a:r>
          </a:p>
        </p:txBody>
      </p:sp>
      <p:pic>
        <p:nvPicPr>
          <p:cNvPr id="50179" name="Picture 5" descr="dfs-progress0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124200"/>
            <a:ext cx="51816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97165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3"/>
          <p:cNvSpPr>
            <a:spLocks noGrp="1" noChangeArrowheads="1"/>
          </p:cNvSpPr>
          <p:nvPr>
            <p:ph type="title"/>
          </p:nvPr>
        </p:nvSpPr>
        <p:spPr>
          <a:xfrm>
            <a:off x="1150938" y="214313"/>
            <a:ext cx="7307262" cy="852487"/>
          </a:xfrm>
        </p:spPr>
        <p:txBody>
          <a:bodyPr/>
          <a:lstStyle/>
          <a:p>
            <a:pPr algn="ctr" eaLnBrk="1" hangingPunct="1"/>
            <a:r>
              <a:rPr lang="en-US" altLang="en-US" smtClean="0">
                <a:latin typeface="Georgia" pitchFamily="18" charset="0"/>
              </a:rPr>
              <a:t>Depth-first search</a:t>
            </a:r>
          </a:p>
        </p:txBody>
      </p:sp>
      <p:sp>
        <p:nvSpPr>
          <p:cNvPr id="51205" name="Rectangle 4"/>
          <p:cNvSpPr>
            <a:spLocks noGrp="1" noChangeArrowheads="1"/>
          </p:cNvSpPr>
          <p:nvPr>
            <p:ph idx="1"/>
          </p:nvPr>
        </p:nvSpPr>
        <p:spPr>
          <a:xfrm>
            <a:off x="304800" y="1524000"/>
            <a:ext cx="8650288" cy="1524000"/>
          </a:xfrm>
        </p:spPr>
        <p:txBody>
          <a:bodyPr/>
          <a:lstStyle/>
          <a:p>
            <a:pPr eaLnBrk="1" hangingPunct="1"/>
            <a:r>
              <a:rPr lang="en-US" altLang="en-US" sz="2800" smtClean="0">
                <a:latin typeface="Times New Roman" pitchFamily="18" charset="0"/>
                <a:cs typeface="Times New Roman" pitchFamily="18" charset="0"/>
              </a:rPr>
              <a:t>Expand deepest unexpanded node</a:t>
            </a:r>
          </a:p>
          <a:p>
            <a:pPr eaLnBrk="1" hangingPunct="1"/>
            <a:r>
              <a:rPr lang="en-US" altLang="en-US" sz="2800" smtClean="0">
                <a:solidFill>
                  <a:schemeClr val="accent2"/>
                </a:solidFill>
                <a:latin typeface="Times New Roman" pitchFamily="18" charset="0"/>
                <a:cs typeface="Times New Roman" pitchFamily="18" charset="0"/>
              </a:rPr>
              <a:t>Implementation</a:t>
            </a:r>
            <a:r>
              <a:rPr lang="en-US" altLang="en-US" sz="2800" smtClean="0">
                <a:latin typeface="Times New Roman" pitchFamily="18" charset="0"/>
                <a:cs typeface="Times New Roman" pitchFamily="18" charset="0"/>
              </a:rPr>
              <a:t>:</a:t>
            </a:r>
          </a:p>
          <a:p>
            <a:pPr lvl="1" eaLnBrk="1" hangingPunct="1"/>
            <a:r>
              <a:rPr lang="en-US" altLang="en-US" sz="2400" i="1" smtClean="0">
                <a:latin typeface="Times New Roman" pitchFamily="18" charset="0"/>
                <a:cs typeface="Times New Roman" pitchFamily="18" charset="0"/>
              </a:rPr>
              <a:t>fringe </a:t>
            </a:r>
            <a:r>
              <a:rPr lang="en-US" altLang="en-US" sz="2400" smtClean="0">
                <a:latin typeface="Times New Roman" pitchFamily="18" charset="0"/>
                <a:cs typeface="Times New Roman" pitchFamily="18" charset="0"/>
              </a:rPr>
              <a:t>= LIFO queue, i.e., put successors at front</a:t>
            </a:r>
          </a:p>
        </p:txBody>
      </p:sp>
      <p:pic>
        <p:nvPicPr>
          <p:cNvPr id="51203" name="Picture 5" descr="dfs-progress0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048000"/>
            <a:ext cx="5181600"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41174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p:nvPr>
        </p:nvSpPr>
        <p:spPr>
          <a:xfrm>
            <a:off x="914400" y="381000"/>
            <a:ext cx="7793038" cy="852488"/>
          </a:xfrm>
        </p:spPr>
        <p:txBody>
          <a:bodyPr/>
          <a:lstStyle/>
          <a:p>
            <a:pPr algn="ctr" eaLnBrk="1" hangingPunct="1"/>
            <a:r>
              <a:rPr lang="en-US" altLang="en-US" smtClean="0">
                <a:latin typeface="Georgia" pitchFamily="18" charset="0"/>
              </a:rPr>
              <a:t>Depth-first search</a:t>
            </a:r>
          </a:p>
        </p:txBody>
      </p:sp>
      <p:sp>
        <p:nvSpPr>
          <p:cNvPr id="52229" name="Rectangle 3"/>
          <p:cNvSpPr>
            <a:spLocks noGrp="1" noChangeArrowheads="1"/>
          </p:cNvSpPr>
          <p:nvPr>
            <p:ph idx="1"/>
          </p:nvPr>
        </p:nvSpPr>
        <p:spPr>
          <a:xfrm>
            <a:off x="304800" y="1524000"/>
            <a:ext cx="8650288" cy="1524000"/>
          </a:xfrm>
        </p:spPr>
        <p:txBody>
          <a:bodyPr/>
          <a:lstStyle/>
          <a:p>
            <a:pPr eaLnBrk="1" hangingPunct="1"/>
            <a:r>
              <a:rPr lang="en-US" altLang="en-US" sz="2800" smtClean="0">
                <a:latin typeface="Times New Roman" pitchFamily="18" charset="0"/>
                <a:cs typeface="Times New Roman" pitchFamily="18" charset="0"/>
              </a:rPr>
              <a:t>Expand deepest unexpanded node</a:t>
            </a:r>
          </a:p>
          <a:p>
            <a:pPr eaLnBrk="1" hangingPunct="1"/>
            <a:r>
              <a:rPr lang="en-US" altLang="en-US" sz="2800" smtClean="0">
                <a:solidFill>
                  <a:schemeClr val="accent2"/>
                </a:solidFill>
                <a:latin typeface="Times New Roman" pitchFamily="18" charset="0"/>
                <a:cs typeface="Times New Roman" pitchFamily="18" charset="0"/>
              </a:rPr>
              <a:t>Implementation</a:t>
            </a:r>
            <a:r>
              <a:rPr lang="en-US" altLang="en-US" sz="2800" smtClean="0">
                <a:latin typeface="Times New Roman" pitchFamily="18" charset="0"/>
                <a:cs typeface="Times New Roman" pitchFamily="18" charset="0"/>
              </a:rPr>
              <a:t>:</a:t>
            </a:r>
          </a:p>
          <a:p>
            <a:pPr lvl="1" eaLnBrk="1" hangingPunct="1"/>
            <a:r>
              <a:rPr lang="en-US" altLang="en-US" sz="2400" i="1" smtClean="0">
                <a:latin typeface="Times New Roman" pitchFamily="18" charset="0"/>
                <a:cs typeface="Times New Roman" pitchFamily="18" charset="0"/>
              </a:rPr>
              <a:t>fringe </a:t>
            </a:r>
            <a:r>
              <a:rPr lang="en-US" altLang="en-US" sz="2400" smtClean="0">
                <a:latin typeface="Times New Roman" pitchFamily="18" charset="0"/>
                <a:cs typeface="Times New Roman" pitchFamily="18" charset="0"/>
              </a:rPr>
              <a:t>= LIFO queue, i.e., put successors at front</a:t>
            </a:r>
          </a:p>
        </p:txBody>
      </p:sp>
      <p:pic>
        <p:nvPicPr>
          <p:cNvPr id="52227" name="Picture 5" descr="dfs-progress0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048000"/>
            <a:ext cx="5181600"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5302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xfrm>
            <a:off x="914400" y="304800"/>
            <a:ext cx="7793038" cy="852488"/>
          </a:xfrm>
        </p:spPr>
        <p:txBody>
          <a:bodyPr/>
          <a:lstStyle/>
          <a:p>
            <a:pPr algn="ctr" eaLnBrk="1" hangingPunct="1"/>
            <a:r>
              <a:rPr lang="en-US" altLang="en-US" smtClean="0">
                <a:latin typeface="Georgia" pitchFamily="18" charset="0"/>
              </a:rPr>
              <a:t>Depth-first search</a:t>
            </a:r>
          </a:p>
        </p:txBody>
      </p:sp>
      <p:sp>
        <p:nvSpPr>
          <p:cNvPr id="53252" name="Rectangle 3"/>
          <p:cNvSpPr>
            <a:spLocks noGrp="1" noChangeArrowheads="1"/>
          </p:cNvSpPr>
          <p:nvPr>
            <p:ph idx="1"/>
          </p:nvPr>
        </p:nvSpPr>
        <p:spPr>
          <a:xfrm>
            <a:off x="304800" y="1524000"/>
            <a:ext cx="8650288" cy="1447800"/>
          </a:xfrm>
        </p:spPr>
        <p:txBody>
          <a:bodyPr>
            <a:normAutofit lnSpcReduction="10000"/>
          </a:bodyPr>
          <a:lstStyle/>
          <a:p>
            <a:pPr eaLnBrk="1" hangingPunct="1"/>
            <a:r>
              <a:rPr lang="en-US" altLang="en-US" sz="2800" smtClean="0">
                <a:latin typeface="Times New Roman" pitchFamily="18" charset="0"/>
                <a:cs typeface="Times New Roman" pitchFamily="18" charset="0"/>
              </a:rPr>
              <a:t>Expand deepest unexpanded node</a:t>
            </a:r>
          </a:p>
          <a:p>
            <a:pPr eaLnBrk="1" hangingPunct="1"/>
            <a:r>
              <a:rPr lang="en-US" altLang="en-US" sz="2800" smtClean="0">
                <a:solidFill>
                  <a:schemeClr val="accent2"/>
                </a:solidFill>
                <a:latin typeface="Times New Roman" pitchFamily="18" charset="0"/>
                <a:cs typeface="Times New Roman" pitchFamily="18" charset="0"/>
              </a:rPr>
              <a:t>Implementation</a:t>
            </a:r>
            <a:r>
              <a:rPr lang="en-US" altLang="en-US" sz="2800" smtClean="0">
                <a:latin typeface="Times New Roman" pitchFamily="18" charset="0"/>
                <a:cs typeface="Times New Roman" pitchFamily="18" charset="0"/>
              </a:rPr>
              <a:t>:</a:t>
            </a:r>
          </a:p>
          <a:p>
            <a:pPr lvl="1" eaLnBrk="1" hangingPunct="1"/>
            <a:r>
              <a:rPr lang="en-US" altLang="en-US" sz="2400" i="1" smtClean="0">
                <a:latin typeface="Times New Roman" pitchFamily="18" charset="0"/>
                <a:cs typeface="Times New Roman" pitchFamily="18" charset="0"/>
              </a:rPr>
              <a:t>fringe </a:t>
            </a:r>
            <a:r>
              <a:rPr lang="en-US" altLang="en-US" sz="2400" smtClean="0">
                <a:latin typeface="Times New Roman" pitchFamily="18" charset="0"/>
                <a:cs typeface="Times New Roman" pitchFamily="18" charset="0"/>
              </a:rPr>
              <a:t>= LIFO queue, i.e., put successors at front</a:t>
            </a:r>
          </a:p>
        </p:txBody>
      </p:sp>
      <p:pic>
        <p:nvPicPr>
          <p:cNvPr id="53253" name="Picture 6" descr="dfs-progress06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971800"/>
            <a:ext cx="5181600" cy="302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230214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a:xfrm>
            <a:off x="990600" y="381000"/>
            <a:ext cx="6926263" cy="852488"/>
          </a:xfrm>
        </p:spPr>
        <p:txBody>
          <a:bodyPr/>
          <a:lstStyle/>
          <a:p>
            <a:pPr algn="ctr" eaLnBrk="1" hangingPunct="1"/>
            <a:r>
              <a:rPr lang="en-US" altLang="en-US" smtClean="0">
                <a:latin typeface="Georgia" pitchFamily="18" charset="0"/>
              </a:rPr>
              <a:t>Depth-first search</a:t>
            </a:r>
          </a:p>
        </p:txBody>
      </p:sp>
      <p:sp>
        <p:nvSpPr>
          <p:cNvPr id="54276" name="Rectangle 3"/>
          <p:cNvSpPr>
            <a:spLocks noGrp="1" noChangeArrowheads="1"/>
          </p:cNvSpPr>
          <p:nvPr>
            <p:ph idx="1"/>
          </p:nvPr>
        </p:nvSpPr>
        <p:spPr>
          <a:xfrm>
            <a:off x="304800" y="1524000"/>
            <a:ext cx="8650288" cy="1524000"/>
          </a:xfrm>
        </p:spPr>
        <p:txBody>
          <a:bodyPr/>
          <a:lstStyle/>
          <a:p>
            <a:pPr eaLnBrk="1" hangingPunct="1"/>
            <a:r>
              <a:rPr lang="en-US" altLang="en-US" sz="2800" smtClean="0">
                <a:latin typeface="Times New Roman" pitchFamily="18" charset="0"/>
                <a:cs typeface="Times New Roman" pitchFamily="18" charset="0"/>
              </a:rPr>
              <a:t>Expand deepest unexpanded node</a:t>
            </a:r>
          </a:p>
          <a:p>
            <a:pPr eaLnBrk="1" hangingPunct="1"/>
            <a:r>
              <a:rPr lang="en-US" altLang="en-US" sz="2800" smtClean="0">
                <a:solidFill>
                  <a:schemeClr val="accent2"/>
                </a:solidFill>
                <a:latin typeface="Times New Roman" pitchFamily="18" charset="0"/>
                <a:cs typeface="Times New Roman" pitchFamily="18" charset="0"/>
              </a:rPr>
              <a:t>Implementation</a:t>
            </a:r>
            <a:r>
              <a:rPr lang="en-US" altLang="en-US" sz="2800" smtClean="0">
                <a:latin typeface="Times New Roman" pitchFamily="18" charset="0"/>
                <a:cs typeface="Times New Roman" pitchFamily="18" charset="0"/>
              </a:rPr>
              <a:t>:</a:t>
            </a:r>
          </a:p>
          <a:p>
            <a:pPr lvl="1" eaLnBrk="1" hangingPunct="1"/>
            <a:r>
              <a:rPr lang="en-US" altLang="en-US" sz="2400" i="1" smtClean="0">
                <a:latin typeface="Times New Roman" pitchFamily="18" charset="0"/>
                <a:cs typeface="Times New Roman" pitchFamily="18" charset="0"/>
              </a:rPr>
              <a:t>fringe </a:t>
            </a:r>
            <a:r>
              <a:rPr lang="en-US" altLang="en-US" sz="2400" smtClean="0">
                <a:latin typeface="Times New Roman" pitchFamily="18" charset="0"/>
                <a:cs typeface="Times New Roman" pitchFamily="18" charset="0"/>
              </a:rPr>
              <a:t>= LIFO queue, i.e., put successors at front</a:t>
            </a:r>
          </a:p>
        </p:txBody>
      </p:sp>
      <p:pic>
        <p:nvPicPr>
          <p:cNvPr id="54277" name="Picture 4" descr="dfs-progress0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124200"/>
            <a:ext cx="4419600"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6" descr="dfs-progress07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048000"/>
            <a:ext cx="51816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41663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a:xfrm>
            <a:off x="1066800" y="304800"/>
            <a:ext cx="6858000" cy="852488"/>
          </a:xfrm>
        </p:spPr>
        <p:txBody>
          <a:bodyPr/>
          <a:lstStyle/>
          <a:p>
            <a:pPr algn="ctr" eaLnBrk="1" hangingPunct="1"/>
            <a:r>
              <a:rPr lang="en-US" altLang="en-US" smtClean="0">
                <a:latin typeface="Georgia" pitchFamily="18" charset="0"/>
              </a:rPr>
              <a:t>Depth-first search</a:t>
            </a:r>
          </a:p>
        </p:txBody>
      </p:sp>
      <p:sp>
        <p:nvSpPr>
          <p:cNvPr id="55300" name="Rectangle 3"/>
          <p:cNvSpPr>
            <a:spLocks noGrp="1" noChangeArrowheads="1"/>
          </p:cNvSpPr>
          <p:nvPr>
            <p:ph idx="1"/>
          </p:nvPr>
        </p:nvSpPr>
        <p:spPr>
          <a:xfrm>
            <a:off x="304800" y="1524000"/>
            <a:ext cx="8650288" cy="1524000"/>
          </a:xfrm>
        </p:spPr>
        <p:txBody>
          <a:bodyPr/>
          <a:lstStyle/>
          <a:p>
            <a:pPr eaLnBrk="1" hangingPunct="1"/>
            <a:r>
              <a:rPr lang="en-US" altLang="en-US" sz="2800" smtClean="0">
                <a:latin typeface="Times New Roman" pitchFamily="18" charset="0"/>
                <a:cs typeface="Times New Roman" pitchFamily="18" charset="0"/>
              </a:rPr>
              <a:t>Expand deepest unexpanded node</a:t>
            </a:r>
          </a:p>
          <a:p>
            <a:pPr eaLnBrk="1" hangingPunct="1"/>
            <a:r>
              <a:rPr lang="en-US" altLang="en-US" sz="2800" smtClean="0">
                <a:solidFill>
                  <a:schemeClr val="accent2"/>
                </a:solidFill>
                <a:latin typeface="Times New Roman" pitchFamily="18" charset="0"/>
                <a:cs typeface="Times New Roman" pitchFamily="18" charset="0"/>
              </a:rPr>
              <a:t>Implementation</a:t>
            </a:r>
            <a:r>
              <a:rPr lang="en-US" altLang="en-US" sz="2800" smtClean="0">
                <a:latin typeface="Times New Roman" pitchFamily="18" charset="0"/>
                <a:cs typeface="Times New Roman" pitchFamily="18" charset="0"/>
              </a:rPr>
              <a:t>:</a:t>
            </a:r>
          </a:p>
          <a:p>
            <a:pPr lvl="1" eaLnBrk="1" hangingPunct="1"/>
            <a:r>
              <a:rPr lang="en-US" altLang="en-US" sz="2400" i="1" smtClean="0">
                <a:latin typeface="Times New Roman" pitchFamily="18" charset="0"/>
                <a:cs typeface="Times New Roman" pitchFamily="18" charset="0"/>
              </a:rPr>
              <a:t>fringe </a:t>
            </a:r>
            <a:r>
              <a:rPr lang="en-US" altLang="en-US" sz="2400" smtClean="0">
                <a:latin typeface="Times New Roman" pitchFamily="18" charset="0"/>
                <a:cs typeface="Times New Roman" pitchFamily="18" charset="0"/>
              </a:rPr>
              <a:t>= LIFO queue, i.e., put successors at front</a:t>
            </a:r>
          </a:p>
        </p:txBody>
      </p:sp>
      <p:pic>
        <p:nvPicPr>
          <p:cNvPr id="55301" name="Picture 4" descr="dfs-progress0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124200"/>
            <a:ext cx="4419600"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6" descr="dfs-progress08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124200"/>
            <a:ext cx="51816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99661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838200" y="304800"/>
            <a:ext cx="7793038" cy="852488"/>
          </a:xfrm>
        </p:spPr>
        <p:txBody>
          <a:bodyPr/>
          <a:lstStyle/>
          <a:p>
            <a:pPr algn="ctr" eaLnBrk="1" hangingPunct="1"/>
            <a:r>
              <a:rPr lang="en-US" altLang="en-US" smtClean="0">
                <a:latin typeface="Georgia" pitchFamily="18" charset="0"/>
              </a:rPr>
              <a:t>Depth-first search</a:t>
            </a:r>
          </a:p>
        </p:txBody>
      </p:sp>
      <p:sp>
        <p:nvSpPr>
          <p:cNvPr id="56324" name="Rectangle 3"/>
          <p:cNvSpPr>
            <a:spLocks noGrp="1" noChangeArrowheads="1"/>
          </p:cNvSpPr>
          <p:nvPr>
            <p:ph idx="1"/>
          </p:nvPr>
        </p:nvSpPr>
        <p:spPr>
          <a:xfrm>
            <a:off x="304800" y="1524000"/>
            <a:ext cx="8650288" cy="1752600"/>
          </a:xfrm>
        </p:spPr>
        <p:txBody>
          <a:bodyPr/>
          <a:lstStyle/>
          <a:p>
            <a:pPr eaLnBrk="1" hangingPunct="1"/>
            <a:r>
              <a:rPr lang="en-US" altLang="en-US" sz="2800" smtClean="0">
                <a:latin typeface="Times New Roman" pitchFamily="18" charset="0"/>
                <a:cs typeface="Times New Roman" pitchFamily="18" charset="0"/>
              </a:rPr>
              <a:t>Expand deepest unexpanded node</a:t>
            </a:r>
          </a:p>
          <a:p>
            <a:pPr eaLnBrk="1" hangingPunct="1"/>
            <a:r>
              <a:rPr lang="en-US" altLang="en-US" sz="2800" smtClean="0">
                <a:solidFill>
                  <a:schemeClr val="accent2"/>
                </a:solidFill>
                <a:latin typeface="Times New Roman" pitchFamily="18" charset="0"/>
                <a:cs typeface="Times New Roman" pitchFamily="18" charset="0"/>
              </a:rPr>
              <a:t>Implementation</a:t>
            </a:r>
            <a:r>
              <a:rPr lang="en-US" altLang="en-US" sz="2800" smtClean="0">
                <a:latin typeface="Times New Roman" pitchFamily="18" charset="0"/>
                <a:cs typeface="Times New Roman" pitchFamily="18" charset="0"/>
              </a:rPr>
              <a:t>:</a:t>
            </a:r>
          </a:p>
          <a:p>
            <a:pPr lvl="1" eaLnBrk="1" hangingPunct="1"/>
            <a:r>
              <a:rPr lang="en-US" altLang="en-US" sz="2400" i="1" smtClean="0">
                <a:latin typeface="Times New Roman" pitchFamily="18" charset="0"/>
                <a:cs typeface="Times New Roman" pitchFamily="18" charset="0"/>
              </a:rPr>
              <a:t>fringe </a:t>
            </a:r>
            <a:r>
              <a:rPr lang="en-US" altLang="en-US" sz="2400" smtClean="0">
                <a:latin typeface="Times New Roman" pitchFamily="18" charset="0"/>
                <a:cs typeface="Times New Roman" pitchFamily="18" charset="0"/>
              </a:rPr>
              <a:t>= LIFO queue, i.e., put successors at front</a:t>
            </a:r>
          </a:p>
        </p:txBody>
      </p:sp>
      <p:pic>
        <p:nvPicPr>
          <p:cNvPr id="56325" name="Picture 4" descr="dfs-progress0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124200"/>
            <a:ext cx="4419600"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6" descr="dfs-progress09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048000"/>
            <a:ext cx="5181600" cy="302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63901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1066800" y="381000"/>
            <a:ext cx="6850063" cy="852488"/>
          </a:xfrm>
        </p:spPr>
        <p:txBody>
          <a:bodyPr/>
          <a:lstStyle/>
          <a:p>
            <a:pPr algn="ctr" eaLnBrk="1" hangingPunct="1"/>
            <a:r>
              <a:rPr lang="en-US" altLang="en-US" smtClean="0">
                <a:latin typeface="Georgia" pitchFamily="18" charset="0"/>
              </a:rPr>
              <a:t>Depth-first search</a:t>
            </a:r>
          </a:p>
        </p:txBody>
      </p:sp>
      <p:sp>
        <p:nvSpPr>
          <p:cNvPr id="57348" name="Rectangle 3"/>
          <p:cNvSpPr>
            <a:spLocks noGrp="1" noChangeArrowheads="1"/>
          </p:cNvSpPr>
          <p:nvPr>
            <p:ph idx="1"/>
          </p:nvPr>
        </p:nvSpPr>
        <p:spPr>
          <a:xfrm>
            <a:off x="304800" y="1524000"/>
            <a:ext cx="8650288" cy="1524000"/>
          </a:xfrm>
        </p:spPr>
        <p:txBody>
          <a:bodyPr/>
          <a:lstStyle/>
          <a:p>
            <a:pPr eaLnBrk="1" hangingPunct="1"/>
            <a:r>
              <a:rPr lang="en-US" altLang="en-US" sz="2800" smtClean="0">
                <a:latin typeface="Times New Roman" pitchFamily="18" charset="0"/>
                <a:cs typeface="Times New Roman" pitchFamily="18" charset="0"/>
              </a:rPr>
              <a:t>Expand deepest unexpanded node</a:t>
            </a:r>
          </a:p>
          <a:p>
            <a:pPr eaLnBrk="1" hangingPunct="1"/>
            <a:r>
              <a:rPr lang="en-US" altLang="en-US" sz="2800" smtClean="0">
                <a:solidFill>
                  <a:schemeClr val="accent2"/>
                </a:solidFill>
                <a:latin typeface="Times New Roman" pitchFamily="18" charset="0"/>
                <a:cs typeface="Times New Roman" pitchFamily="18" charset="0"/>
              </a:rPr>
              <a:t>Implementation</a:t>
            </a:r>
            <a:r>
              <a:rPr lang="en-US" altLang="en-US" sz="2800" smtClean="0">
                <a:latin typeface="Times New Roman" pitchFamily="18" charset="0"/>
                <a:cs typeface="Times New Roman" pitchFamily="18" charset="0"/>
              </a:rPr>
              <a:t>:</a:t>
            </a:r>
          </a:p>
          <a:p>
            <a:pPr lvl="1" eaLnBrk="1" hangingPunct="1"/>
            <a:r>
              <a:rPr lang="en-US" altLang="en-US" sz="2400" i="1" smtClean="0">
                <a:latin typeface="Times New Roman" pitchFamily="18" charset="0"/>
                <a:cs typeface="Times New Roman" pitchFamily="18" charset="0"/>
              </a:rPr>
              <a:t>fringe </a:t>
            </a:r>
            <a:r>
              <a:rPr lang="en-US" altLang="en-US" sz="2400" smtClean="0">
                <a:latin typeface="Times New Roman" pitchFamily="18" charset="0"/>
                <a:cs typeface="Times New Roman" pitchFamily="18" charset="0"/>
              </a:rPr>
              <a:t>= LIFO queue, i.e., put successors at front</a:t>
            </a:r>
          </a:p>
        </p:txBody>
      </p:sp>
      <p:pic>
        <p:nvPicPr>
          <p:cNvPr id="57349" name="Picture 4" descr="dfs-progress0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124200"/>
            <a:ext cx="4419600"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6" descr="dfs-progress10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048000"/>
            <a:ext cx="51816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42401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a:xfrm>
            <a:off x="838200" y="381000"/>
            <a:ext cx="6858000" cy="852488"/>
          </a:xfrm>
        </p:spPr>
        <p:txBody>
          <a:bodyPr/>
          <a:lstStyle/>
          <a:p>
            <a:pPr algn="ctr" eaLnBrk="1" hangingPunct="1"/>
            <a:r>
              <a:rPr lang="en-US" altLang="en-US" smtClean="0">
                <a:latin typeface="Georgia" pitchFamily="18" charset="0"/>
              </a:rPr>
              <a:t>Depth-first search</a:t>
            </a:r>
          </a:p>
        </p:txBody>
      </p:sp>
      <p:sp>
        <p:nvSpPr>
          <p:cNvPr id="58372" name="Rectangle 3"/>
          <p:cNvSpPr>
            <a:spLocks noGrp="1" noChangeArrowheads="1"/>
          </p:cNvSpPr>
          <p:nvPr>
            <p:ph idx="1"/>
          </p:nvPr>
        </p:nvSpPr>
        <p:spPr>
          <a:xfrm>
            <a:off x="304800" y="1524000"/>
            <a:ext cx="8650288" cy="1524000"/>
          </a:xfrm>
        </p:spPr>
        <p:txBody>
          <a:bodyPr/>
          <a:lstStyle/>
          <a:p>
            <a:pPr eaLnBrk="1" hangingPunct="1"/>
            <a:r>
              <a:rPr lang="en-US" altLang="en-US" sz="2800" smtClean="0">
                <a:latin typeface="Times New Roman" pitchFamily="18" charset="0"/>
                <a:cs typeface="Times New Roman" pitchFamily="18" charset="0"/>
              </a:rPr>
              <a:t>Expand deepest unexpanded node</a:t>
            </a:r>
          </a:p>
          <a:p>
            <a:pPr eaLnBrk="1" hangingPunct="1"/>
            <a:r>
              <a:rPr lang="en-US" altLang="en-US" sz="2800" smtClean="0">
                <a:solidFill>
                  <a:schemeClr val="accent2"/>
                </a:solidFill>
                <a:latin typeface="Times New Roman" pitchFamily="18" charset="0"/>
                <a:cs typeface="Times New Roman" pitchFamily="18" charset="0"/>
              </a:rPr>
              <a:t>Implementation</a:t>
            </a:r>
            <a:r>
              <a:rPr lang="en-US" altLang="en-US" sz="2800" smtClean="0">
                <a:latin typeface="Times New Roman" pitchFamily="18" charset="0"/>
                <a:cs typeface="Times New Roman" pitchFamily="18" charset="0"/>
              </a:rPr>
              <a:t>:</a:t>
            </a:r>
          </a:p>
          <a:p>
            <a:pPr lvl="1" eaLnBrk="1" hangingPunct="1"/>
            <a:r>
              <a:rPr lang="en-US" altLang="en-US" sz="2400" i="1" smtClean="0">
                <a:latin typeface="Times New Roman" pitchFamily="18" charset="0"/>
                <a:cs typeface="Times New Roman" pitchFamily="18" charset="0"/>
              </a:rPr>
              <a:t>fringe </a:t>
            </a:r>
            <a:r>
              <a:rPr lang="en-US" altLang="en-US" sz="2400" smtClean="0">
                <a:latin typeface="Times New Roman" pitchFamily="18" charset="0"/>
                <a:cs typeface="Times New Roman" pitchFamily="18" charset="0"/>
              </a:rPr>
              <a:t>= LIFO queue, i.e., put successors at front</a:t>
            </a:r>
          </a:p>
        </p:txBody>
      </p:sp>
      <p:pic>
        <p:nvPicPr>
          <p:cNvPr id="58373" name="Picture 4" descr="dfs-progress0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124200"/>
            <a:ext cx="4419600"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6" descr="dfs-progress11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048000"/>
            <a:ext cx="51816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44579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r="2750" b="7980"/>
          <a:stretch/>
        </p:blipFill>
        <p:spPr>
          <a:xfrm>
            <a:off x="0" y="846138"/>
            <a:ext cx="9018240" cy="5595258"/>
          </a:xfrm>
          <a:prstGeom prst="rect">
            <a:avLst/>
          </a:prstGeom>
        </p:spPr>
      </p:pic>
    </p:spTree>
    <p:extLst>
      <p:ext uri="{BB962C8B-B14F-4D97-AF65-F5344CB8AC3E}">
        <p14:creationId xmlns:p14="http://schemas.microsoft.com/office/powerpoint/2010/main" val="163139683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1150938" y="214313"/>
            <a:ext cx="6621462" cy="852487"/>
          </a:xfrm>
        </p:spPr>
        <p:txBody>
          <a:bodyPr/>
          <a:lstStyle/>
          <a:p>
            <a:pPr algn="ctr" eaLnBrk="1" hangingPunct="1"/>
            <a:r>
              <a:rPr lang="en-US" altLang="en-US" smtClean="0">
                <a:latin typeface="Georgia" pitchFamily="18" charset="0"/>
              </a:rPr>
              <a:t>Depth-first search</a:t>
            </a:r>
          </a:p>
        </p:txBody>
      </p:sp>
      <p:sp>
        <p:nvSpPr>
          <p:cNvPr id="59396" name="Rectangle 3"/>
          <p:cNvSpPr>
            <a:spLocks noGrp="1" noChangeArrowheads="1"/>
          </p:cNvSpPr>
          <p:nvPr>
            <p:ph idx="1"/>
          </p:nvPr>
        </p:nvSpPr>
        <p:spPr>
          <a:xfrm>
            <a:off x="304800" y="1524000"/>
            <a:ext cx="8650288" cy="1524000"/>
          </a:xfrm>
        </p:spPr>
        <p:txBody>
          <a:bodyPr/>
          <a:lstStyle/>
          <a:p>
            <a:pPr eaLnBrk="1" hangingPunct="1"/>
            <a:r>
              <a:rPr lang="en-US" altLang="en-US" sz="2800" smtClean="0">
                <a:latin typeface="Times New Roman" pitchFamily="18" charset="0"/>
                <a:cs typeface="Times New Roman" pitchFamily="18" charset="0"/>
              </a:rPr>
              <a:t>Expand deepest unexpanded node</a:t>
            </a:r>
          </a:p>
          <a:p>
            <a:pPr eaLnBrk="1" hangingPunct="1"/>
            <a:r>
              <a:rPr lang="en-US" altLang="en-US" sz="2800" smtClean="0">
                <a:solidFill>
                  <a:schemeClr val="accent2"/>
                </a:solidFill>
                <a:latin typeface="Times New Roman" pitchFamily="18" charset="0"/>
                <a:cs typeface="Times New Roman" pitchFamily="18" charset="0"/>
              </a:rPr>
              <a:t>Implementation</a:t>
            </a:r>
            <a:r>
              <a:rPr lang="en-US" altLang="en-US" sz="2800" smtClean="0">
                <a:latin typeface="Times New Roman" pitchFamily="18" charset="0"/>
                <a:cs typeface="Times New Roman" pitchFamily="18" charset="0"/>
              </a:rPr>
              <a:t>:</a:t>
            </a:r>
          </a:p>
          <a:p>
            <a:pPr lvl="1" eaLnBrk="1" hangingPunct="1"/>
            <a:r>
              <a:rPr lang="en-US" altLang="en-US" sz="2400" i="1" smtClean="0">
                <a:latin typeface="Times New Roman" pitchFamily="18" charset="0"/>
                <a:cs typeface="Times New Roman" pitchFamily="18" charset="0"/>
              </a:rPr>
              <a:t>fringe </a:t>
            </a:r>
            <a:r>
              <a:rPr lang="en-US" altLang="en-US" sz="2400" smtClean="0">
                <a:latin typeface="Times New Roman" pitchFamily="18" charset="0"/>
                <a:cs typeface="Times New Roman" pitchFamily="18" charset="0"/>
              </a:rPr>
              <a:t>= LIFO queue, i.e., put successors at front</a:t>
            </a:r>
          </a:p>
        </p:txBody>
      </p:sp>
      <p:pic>
        <p:nvPicPr>
          <p:cNvPr id="59397" name="Picture 4" descr="dfs-progress0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124200"/>
            <a:ext cx="4419600"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6" descr="dfs-progress12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048000"/>
            <a:ext cx="5181600" cy="302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31709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DFS</a:t>
            </a:r>
            <a:endParaRPr lang="en-IN" b="1"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3538" t="976" r="389" b="3778"/>
          <a:stretch/>
        </p:blipFill>
        <p:spPr>
          <a:xfrm>
            <a:off x="0" y="1097359"/>
            <a:ext cx="8928992" cy="5760641"/>
          </a:xfrm>
          <a:prstGeom prst="rect">
            <a:avLst/>
          </a:prstGeom>
        </p:spPr>
      </p:pic>
    </p:spTree>
    <p:extLst>
      <p:ext uri="{BB962C8B-B14F-4D97-AF65-F5344CB8AC3E}">
        <p14:creationId xmlns:p14="http://schemas.microsoft.com/office/powerpoint/2010/main" val="6588428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990600" y="304800"/>
            <a:ext cx="7793038" cy="852488"/>
          </a:xfrm>
        </p:spPr>
        <p:txBody>
          <a:bodyPr/>
          <a:lstStyle/>
          <a:p>
            <a:pPr algn="ctr" eaLnBrk="1" hangingPunct="1"/>
            <a:r>
              <a:rPr lang="en-US" altLang="en-US" sz="3600" b="1" smtClean="0">
                <a:latin typeface="Georgia" pitchFamily="18" charset="0"/>
              </a:rPr>
              <a:t>Properties of depth-first search</a:t>
            </a:r>
          </a:p>
        </p:txBody>
      </p:sp>
      <p:sp>
        <p:nvSpPr>
          <p:cNvPr id="60420" name="Rectangle 3"/>
          <p:cNvSpPr>
            <a:spLocks noGrp="1" noChangeArrowheads="1"/>
          </p:cNvSpPr>
          <p:nvPr>
            <p:ph idx="1"/>
          </p:nvPr>
        </p:nvSpPr>
        <p:spPr>
          <a:xfrm>
            <a:off x="393" y="1268760"/>
            <a:ext cx="8650288" cy="5001344"/>
          </a:xfrm>
        </p:spPr>
        <p:txBody>
          <a:bodyPr/>
          <a:lstStyle/>
          <a:p>
            <a:pPr eaLnBrk="1" hangingPunct="1"/>
            <a:r>
              <a:rPr lang="en-US" altLang="en-US" sz="2400" u="sng" dirty="0" smtClean="0">
                <a:solidFill>
                  <a:srgbClr val="CC0099"/>
                </a:solidFill>
                <a:latin typeface="Times New Roman" pitchFamily="18" charset="0"/>
                <a:cs typeface="Times New Roman" pitchFamily="18" charset="0"/>
              </a:rPr>
              <a:t>Complete?</a:t>
            </a:r>
            <a:r>
              <a:rPr lang="en-US" altLang="en-US" sz="2400" dirty="0" smtClean="0">
                <a:latin typeface="Times New Roman" pitchFamily="18" charset="0"/>
                <a:cs typeface="Times New Roman" pitchFamily="18" charset="0"/>
              </a:rPr>
              <a:t> No: fails in infinite-depth spaces, spaces with loops</a:t>
            </a:r>
          </a:p>
          <a:p>
            <a:pPr lvl="1" eaLnBrk="1" hangingPunct="1"/>
            <a:r>
              <a:rPr lang="en-US" altLang="en-US" sz="2000" dirty="0" smtClean="0">
                <a:latin typeface="Times New Roman" pitchFamily="18" charset="0"/>
                <a:cs typeface="Times New Roman" pitchFamily="18" charset="0"/>
              </a:rPr>
              <a:t>Modify to avoid repeated states along path
</a:t>
            </a:r>
          </a:p>
          <a:p>
            <a:pPr lvl="2" eaLnBrk="1" hangingPunct="1">
              <a:buFont typeface="Wingdings" pitchFamily="2" charset="2"/>
              <a:buNone/>
            </a:pPr>
            <a:r>
              <a:rPr lang="en-US" altLang="en-US" sz="1800" dirty="0" smtClean="0">
                <a:latin typeface="Times New Roman" pitchFamily="18" charset="0"/>
                <a:cs typeface="Times New Roman" pitchFamily="18" charset="0"/>
                <a:sym typeface="Wingdings" pitchFamily="2" charset="2"/>
              </a:rPr>
              <a:t></a:t>
            </a:r>
            <a:r>
              <a:rPr lang="en-US" altLang="en-US" sz="1800" dirty="0" smtClean="0">
                <a:latin typeface="Times New Roman" pitchFamily="18" charset="0"/>
                <a:cs typeface="Times New Roman" pitchFamily="18" charset="0"/>
              </a:rPr>
              <a:t> complete in finite spaces
</a:t>
            </a:r>
          </a:p>
          <a:p>
            <a:pPr eaLnBrk="1" hangingPunct="1"/>
            <a:r>
              <a:rPr lang="en-US" altLang="en-US" sz="2400" u="sng" dirty="0" smtClean="0">
                <a:solidFill>
                  <a:srgbClr val="CC0099"/>
                </a:solidFill>
                <a:latin typeface="Times New Roman" pitchFamily="18" charset="0"/>
                <a:cs typeface="Times New Roman" pitchFamily="18" charset="0"/>
              </a:rPr>
              <a:t>Time?</a:t>
            </a:r>
            <a:r>
              <a:rPr lang="en-US" altLang="en-US" sz="2400" dirty="0" smtClean="0">
                <a:latin typeface="Times New Roman" pitchFamily="18" charset="0"/>
                <a:cs typeface="Times New Roman" pitchFamily="18" charset="0"/>
              </a:rPr>
              <a:t> </a:t>
            </a:r>
            <a:r>
              <a:rPr lang="en-US" altLang="en-US" sz="2400" i="1" dirty="0" smtClean="0">
                <a:latin typeface="Times New Roman" pitchFamily="18" charset="0"/>
                <a:cs typeface="Times New Roman" pitchFamily="18" charset="0"/>
              </a:rPr>
              <a:t>O(</a:t>
            </a:r>
            <a:r>
              <a:rPr lang="en-US" altLang="en-US" sz="2400" i="1" dirty="0" err="1" smtClean="0">
                <a:latin typeface="Times New Roman" pitchFamily="18" charset="0"/>
                <a:cs typeface="Times New Roman" pitchFamily="18" charset="0"/>
              </a:rPr>
              <a:t>b</a:t>
            </a:r>
            <a:r>
              <a:rPr lang="en-US" altLang="en-US" sz="2400" i="1" baseline="30000" dirty="0" err="1" smtClean="0">
                <a:latin typeface="Times New Roman" pitchFamily="18" charset="0"/>
                <a:cs typeface="Times New Roman" pitchFamily="18" charset="0"/>
              </a:rPr>
              <a:t>m</a:t>
            </a:r>
            <a:r>
              <a:rPr lang="en-US" altLang="en-US" sz="2400" i="1" dirty="0" smtClean="0">
                <a:latin typeface="Times New Roman" pitchFamily="18" charset="0"/>
                <a:cs typeface="Times New Roman" pitchFamily="18" charset="0"/>
              </a:rPr>
              <a:t>)</a:t>
            </a:r>
            <a:r>
              <a:rPr lang="en-US" altLang="en-US" sz="2400" dirty="0" smtClean="0">
                <a:latin typeface="Times New Roman" pitchFamily="18" charset="0"/>
                <a:cs typeface="Times New Roman" pitchFamily="18" charset="0"/>
              </a:rPr>
              <a:t>: terrible if </a:t>
            </a:r>
            <a:r>
              <a:rPr lang="en-US" altLang="en-US" sz="2400" i="1" dirty="0" smtClean="0">
                <a:latin typeface="Times New Roman" pitchFamily="18" charset="0"/>
                <a:cs typeface="Times New Roman" pitchFamily="18" charset="0"/>
              </a:rPr>
              <a:t>m</a:t>
            </a:r>
            <a:r>
              <a:rPr lang="en-US" altLang="en-US" sz="2400" dirty="0" smtClean="0">
                <a:latin typeface="Times New Roman" pitchFamily="18" charset="0"/>
                <a:cs typeface="Times New Roman" pitchFamily="18" charset="0"/>
              </a:rPr>
              <a:t> is much larger than </a:t>
            </a:r>
            <a:r>
              <a:rPr lang="en-US" altLang="en-US" sz="2400" i="1" dirty="0" smtClean="0">
                <a:latin typeface="Times New Roman" pitchFamily="18" charset="0"/>
                <a:cs typeface="Times New Roman" pitchFamily="18" charset="0"/>
              </a:rPr>
              <a:t>d</a:t>
            </a:r>
          </a:p>
          <a:p>
            <a:pPr lvl="1" eaLnBrk="1" hangingPunct="1"/>
            <a:r>
              <a:rPr lang="en-US" altLang="en-US" sz="2000" dirty="0" smtClean="0">
                <a:latin typeface="Times New Roman" pitchFamily="18" charset="0"/>
                <a:cs typeface="Times New Roman" pitchFamily="18" charset="0"/>
              </a:rPr>
              <a:t> but if solutions are dense, may be much faster than breadth-first</a:t>
            </a:r>
          </a:p>
          <a:p>
            <a:pPr lvl="1" eaLnBrk="1" hangingPunct="1">
              <a:buFont typeface="Wingdings" pitchFamily="2" charset="2"/>
              <a:buNone/>
            </a:pPr>
            <a:endParaRPr lang="en-US" altLang="en-US" sz="2000" dirty="0" smtClean="0">
              <a:latin typeface="Times New Roman" pitchFamily="18" charset="0"/>
              <a:cs typeface="Times New Roman" pitchFamily="18" charset="0"/>
            </a:endParaRPr>
          </a:p>
          <a:p>
            <a:pPr eaLnBrk="1" hangingPunct="1"/>
            <a:r>
              <a:rPr lang="en-US" altLang="en-US" sz="2400" u="sng" dirty="0" smtClean="0">
                <a:solidFill>
                  <a:srgbClr val="CC0099"/>
                </a:solidFill>
                <a:latin typeface="Times New Roman" pitchFamily="18" charset="0"/>
                <a:cs typeface="Times New Roman" pitchFamily="18" charset="0"/>
              </a:rPr>
              <a:t>Space?</a:t>
            </a:r>
            <a:r>
              <a:rPr lang="en-US" altLang="en-US" sz="2400" dirty="0" smtClean="0">
                <a:latin typeface="Times New Roman" pitchFamily="18" charset="0"/>
                <a:cs typeface="Times New Roman" pitchFamily="18" charset="0"/>
              </a:rPr>
              <a:t> </a:t>
            </a:r>
            <a:r>
              <a:rPr lang="en-US" altLang="en-US" sz="2400" i="1" dirty="0" smtClean="0">
                <a:latin typeface="Times New Roman" pitchFamily="18" charset="0"/>
                <a:cs typeface="Times New Roman" pitchFamily="18" charset="0"/>
              </a:rPr>
              <a:t>O(</a:t>
            </a:r>
            <a:r>
              <a:rPr lang="en-US" altLang="en-US" sz="2400" i="1" dirty="0" err="1" smtClean="0">
                <a:latin typeface="Times New Roman" pitchFamily="18" charset="0"/>
                <a:cs typeface="Times New Roman" pitchFamily="18" charset="0"/>
              </a:rPr>
              <a:t>bm</a:t>
            </a:r>
            <a:r>
              <a:rPr lang="en-US" altLang="en-US" sz="2400" i="1" dirty="0" smtClean="0">
                <a:latin typeface="Times New Roman" pitchFamily="18" charset="0"/>
                <a:cs typeface="Times New Roman" pitchFamily="18" charset="0"/>
              </a:rPr>
              <a:t>), </a:t>
            </a:r>
            <a:r>
              <a:rPr lang="en-US" altLang="en-US" sz="2400" dirty="0" smtClean="0">
                <a:latin typeface="Times New Roman" pitchFamily="18" charset="0"/>
                <a:cs typeface="Times New Roman" pitchFamily="18" charset="0"/>
              </a:rPr>
              <a:t>i.e., linear space!</a:t>
            </a:r>
          </a:p>
          <a:p>
            <a:pPr eaLnBrk="1" hangingPunct="1">
              <a:buFont typeface="Wingdings" pitchFamily="2" charset="2"/>
              <a:buNone/>
            </a:pPr>
            <a:endParaRPr lang="en-US" altLang="en-US" sz="2400" dirty="0" smtClean="0">
              <a:latin typeface="Times New Roman" pitchFamily="18" charset="0"/>
              <a:cs typeface="Times New Roman" pitchFamily="18" charset="0"/>
            </a:endParaRPr>
          </a:p>
          <a:p>
            <a:pPr eaLnBrk="1" hangingPunct="1"/>
            <a:r>
              <a:rPr lang="en-US" altLang="en-US" sz="2400" u="sng" dirty="0" smtClean="0">
                <a:solidFill>
                  <a:srgbClr val="CC0099"/>
                </a:solidFill>
                <a:latin typeface="Times New Roman" pitchFamily="18" charset="0"/>
                <a:cs typeface="Times New Roman" pitchFamily="18" charset="0"/>
              </a:rPr>
              <a:t>Optimal?</a:t>
            </a:r>
            <a:r>
              <a:rPr lang="en-US" altLang="en-US" sz="2400" dirty="0" smtClean="0">
                <a:latin typeface="Times New Roman" pitchFamily="18" charset="0"/>
                <a:cs typeface="Times New Roman" pitchFamily="18" charset="0"/>
              </a:rPr>
              <a:t> No</a:t>
            </a:r>
          </a:p>
        </p:txBody>
      </p:sp>
      <p:pic>
        <p:nvPicPr>
          <p:cNvPr id="2" name="Picture 1"/>
          <p:cNvPicPr>
            <a:picLocks noChangeAspect="1"/>
          </p:cNvPicPr>
          <p:nvPr/>
        </p:nvPicPr>
        <p:blipFill>
          <a:blip r:embed="rId2"/>
          <a:stretch>
            <a:fillRect/>
          </a:stretch>
        </p:blipFill>
        <p:spPr>
          <a:xfrm>
            <a:off x="4067944" y="2420888"/>
            <a:ext cx="4536504" cy="619125"/>
          </a:xfrm>
          <a:prstGeom prst="rect">
            <a:avLst/>
          </a:prstGeom>
        </p:spPr>
      </p:pic>
      <p:pic>
        <p:nvPicPr>
          <p:cNvPr id="5" name="Picture 4"/>
          <p:cNvPicPr>
            <a:picLocks noChangeAspect="1"/>
          </p:cNvPicPr>
          <p:nvPr/>
        </p:nvPicPr>
        <p:blipFill rotWithShape="1">
          <a:blip r:embed="rId3"/>
          <a:srcRect l="31887" t="9381" r="6688" b="19185"/>
          <a:stretch/>
        </p:blipFill>
        <p:spPr>
          <a:xfrm>
            <a:off x="4712948" y="4005064"/>
            <a:ext cx="4440019" cy="2967475"/>
          </a:xfrm>
          <a:prstGeom prst="rect">
            <a:avLst/>
          </a:prstGeom>
        </p:spPr>
      </p:pic>
    </p:spTree>
    <p:extLst>
      <p:ext uri="{BB962C8B-B14F-4D97-AF65-F5344CB8AC3E}">
        <p14:creationId xmlns:p14="http://schemas.microsoft.com/office/powerpoint/2010/main" val="3444784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a:xfrm>
            <a:off x="1219200" y="304800"/>
            <a:ext cx="6316663" cy="852488"/>
          </a:xfrm>
        </p:spPr>
        <p:txBody>
          <a:bodyPr/>
          <a:lstStyle/>
          <a:p>
            <a:pPr algn="ctr" eaLnBrk="1" hangingPunct="1"/>
            <a:r>
              <a:rPr lang="en-US" altLang="en-US" smtClean="0">
                <a:latin typeface="Georgia" pitchFamily="18" charset="0"/>
              </a:rPr>
              <a:t>Tree search example</a:t>
            </a:r>
          </a:p>
        </p:txBody>
      </p:sp>
      <p:pic>
        <p:nvPicPr>
          <p:cNvPr id="36867" name="Picture 4" descr="search-map3c"/>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536" y="1414463"/>
            <a:ext cx="6986587" cy="1726505"/>
          </a:xfrm>
          <a:noFill/>
        </p:spPr>
      </p:pic>
      <p:pic>
        <p:nvPicPr>
          <p:cNvPr id="4" name="Picture 2" descr="https://miro.medium.com/v2/resize:fit:700/1*EY2sGdhA4EnJRC_FOYx1k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3395663"/>
            <a:ext cx="5600404" cy="340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05869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046" y="0"/>
            <a:ext cx="8229600" cy="1143000"/>
          </a:xfrm>
        </p:spPr>
        <p:txBody>
          <a:bodyPr/>
          <a:lstStyle/>
          <a:p>
            <a:r>
              <a:rPr lang="en-IN" dirty="0" smtClean="0"/>
              <a:t>WHY DFS in AI?</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858504"/>
            <a:ext cx="9144000" cy="5810855"/>
          </a:xfrm>
          <a:prstGeom prst="rect">
            <a:avLst/>
          </a:prstGeom>
        </p:spPr>
      </p:pic>
    </p:spTree>
    <p:extLst>
      <p:ext uri="{BB962C8B-B14F-4D97-AF65-F5344CB8AC3E}">
        <p14:creationId xmlns:p14="http://schemas.microsoft.com/office/powerpoint/2010/main" val="3512445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BFS</a:t>
            </a:r>
            <a:endParaRPr lang="en-IN" b="1"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11560" y="1772816"/>
            <a:ext cx="7447030" cy="4896544"/>
          </a:xfrm>
          <a:prstGeom prst="rect">
            <a:avLst/>
          </a:prstGeom>
        </p:spPr>
      </p:pic>
    </p:spTree>
    <p:extLst>
      <p:ext uri="{BB962C8B-B14F-4D97-AF65-F5344CB8AC3E}">
        <p14:creationId xmlns:p14="http://schemas.microsoft.com/office/powerpoint/2010/main" val="358776123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168"/>
            <a:ext cx="8229600" cy="877887"/>
          </a:xfrm>
        </p:spPr>
        <p:txBody>
          <a:bodyPr/>
          <a:lstStyle/>
          <a:p>
            <a:r>
              <a:rPr lang="en-IN" b="1" dirty="0" smtClean="0"/>
              <a:t>DFS</a:t>
            </a:r>
            <a:endParaRPr lang="en-IN" b="1"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23528" y="1152525"/>
            <a:ext cx="8715375" cy="5705475"/>
          </a:xfrm>
          <a:prstGeom prst="rect">
            <a:avLst/>
          </a:prstGeom>
        </p:spPr>
      </p:pic>
    </p:spTree>
    <p:extLst>
      <p:ext uri="{BB962C8B-B14F-4D97-AF65-F5344CB8AC3E}">
        <p14:creationId xmlns:p14="http://schemas.microsoft.com/office/powerpoint/2010/main" val="15278292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5113" t="3778" r="5900" b="7980"/>
          <a:stretch/>
        </p:blipFill>
        <p:spPr>
          <a:xfrm>
            <a:off x="0" y="243341"/>
            <a:ext cx="8954527" cy="6288492"/>
          </a:xfrm>
          <a:prstGeom prst="rect">
            <a:avLst/>
          </a:prstGeom>
        </p:spPr>
      </p:pic>
    </p:spTree>
    <p:extLst>
      <p:ext uri="{BB962C8B-B14F-4D97-AF65-F5344CB8AC3E}">
        <p14:creationId xmlns:p14="http://schemas.microsoft.com/office/powerpoint/2010/main" val="182680319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a:xfrm>
            <a:off x="1150938" y="214313"/>
            <a:ext cx="6773862" cy="852487"/>
          </a:xfrm>
        </p:spPr>
        <p:txBody>
          <a:bodyPr/>
          <a:lstStyle/>
          <a:p>
            <a:pPr algn="ctr" eaLnBrk="1" hangingPunct="1"/>
            <a:r>
              <a:rPr lang="en-US" altLang="en-US" dirty="0" smtClean="0">
                <a:latin typeface="Georgia" pitchFamily="18" charset="0"/>
              </a:rPr>
              <a:t>Depth-limited search</a:t>
            </a:r>
          </a:p>
        </p:txBody>
      </p:sp>
      <p:sp>
        <p:nvSpPr>
          <p:cNvPr id="63492" name="Rectangle 3"/>
          <p:cNvSpPr>
            <a:spLocks noGrp="1" noChangeArrowheads="1"/>
          </p:cNvSpPr>
          <p:nvPr>
            <p:ph idx="1"/>
          </p:nvPr>
        </p:nvSpPr>
        <p:spPr>
          <a:xfrm>
            <a:off x="395536" y="1196752"/>
            <a:ext cx="8291264" cy="5472608"/>
          </a:xfrm>
        </p:spPr>
        <p:txBody>
          <a:bodyPr/>
          <a:lstStyle/>
          <a:p>
            <a:pPr eaLnBrk="1" hangingPunct="1">
              <a:buFont typeface="Wingdings" pitchFamily="2" charset="2"/>
              <a:buNone/>
            </a:pPr>
            <a:r>
              <a:rPr lang="en-US" altLang="en-US" sz="2400" dirty="0" smtClean="0">
                <a:latin typeface="Times New Roman" pitchFamily="18" charset="0"/>
                <a:cs typeface="Times New Roman" pitchFamily="18" charset="0"/>
              </a:rPr>
              <a:t>Similar to depth-first search with a depth limit </a:t>
            </a:r>
            <a:r>
              <a:rPr lang="en-US" altLang="en-US" sz="2400" i="1" dirty="0" smtClean="0">
                <a:latin typeface="Times New Roman" pitchFamily="18" charset="0"/>
                <a:cs typeface="Times New Roman" pitchFamily="18" charset="0"/>
              </a:rPr>
              <a:t>l</a:t>
            </a:r>
            <a:r>
              <a:rPr lang="en-US" altLang="en-US" sz="2400" dirty="0" smtClean="0">
                <a:latin typeface="Times New Roman" pitchFamily="18" charset="0"/>
                <a:cs typeface="Times New Roman" pitchFamily="18" charset="0"/>
              </a:rPr>
              <a:t>,</a:t>
            </a:r>
          </a:p>
          <a:p>
            <a:pPr eaLnBrk="1" hangingPunct="1">
              <a:buFont typeface="Wingdings" pitchFamily="2" charset="2"/>
              <a:buNone/>
            </a:pPr>
            <a:r>
              <a:rPr lang="en-US" altLang="en-US" sz="2400" dirty="0" smtClean="0">
                <a:latin typeface="Times New Roman" pitchFamily="18" charset="0"/>
                <a:cs typeface="Times New Roman" pitchFamily="18" charset="0"/>
              </a:rPr>
              <a:t>i.e., nodes at depth </a:t>
            </a:r>
            <a:r>
              <a:rPr lang="en-US" altLang="en-US" sz="2400" i="1" dirty="0" smtClean="0">
                <a:latin typeface="Times New Roman" pitchFamily="18" charset="0"/>
                <a:cs typeface="Times New Roman" pitchFamily="18" charset="0"/>
              </a:rPr>
              <a:t>l</a:t>
            </a:r>
            <a:r>
              <a:rPr lang="en-US" altLang="en-US" sz="2400" dirty="0" smtClean="0">
                <a:latin typeface="Times New Roman" pitchFamily="18" charset="0"/>
                <a:cs typeface="Times New Roman" pitchFamily="18" charset="0"/>
              </a:rPr>
              <a:t> have no successors</a:t>
            </a:r>
          </a:p>
          <a:p>
            <a:pPr>
              <a:buNone/>
            </a:pPr>
            <a:r>
              <a:rPr lang="en-US" sz="2400" dirty="0">
                <a:latin typeface="Times New Roman" pitchFamily="18" charset="0"/>
                <a:cs typeface="Times New Roman" pitchFamily="18" charset="0"/>
              </a:rPr>
              <a:t>Depth-limited search can solve the drawback of the infinite path in the Depth-first search</a:t>
            </a:r>
            <a:r>
              <a:rPr lang="en-US" sz="2400" dirty="0" smtClean="0"/>
              <a:t>.</a:t>
            </a:r>
          </a:p>
          <a:p>
            <a:pPr algn="just">
              <a:buNone/>
            </a:pPr>
            <a:r>
              <a:rPr lang="en-US" sz="2400" dirty="0">
                <a:latin typeface="Times New Roman" pitchFamily="18" charset="0"/>
                <a:cs typeface="Times New Roman" pitchFamily="18" charset="0"/>
              </a:rPr>
              <a:t>Depth-limited search can be terminated with </a:t>
            </a:r>
            <a:r>
              <a:rPr lang="en-US" sz="2400" dirty="0" smtClean="0">
                <a:latin typeface="Times New Roman" pitchFamily="18" charset="0"/>
                <a:cs typeface="Times New Roman" pitchFamily="18" charset="0"/>
              </a:rPr>
              <a:t>two Conditions of failure</a:t>
            </a:r>
            <a:r>
              <a:rPr lang="en-US" sz="2400" dirty="0">
                <a:latin typeface="Times New Roman" pitchFamily="18" charset="0"/>
                <a:cs typeface="Times New Roman" pitchFamily="18" charset="0"/>
              </a:rPr>
              <a:t>:</a:t>
            </a:r>
          </a:p>
          <a:p>
            <a:pPr algn="just"/>
            <a:r>
              <a:rPr lang="en-US" sz="2400" b="1" dirty="0">
                <a:latin typeface="Times New Roman" pitchFamily="18" charset="0"/>
                <a:cs typeface="Times New Roman" pitchFamily="18" charset="0"/>
              </a:rPr>
              <a:t>Standard failure value:</a:t>
            </a:r>
            <a:r>
              <a:rPr lang="en-US" sz="2400" dirty="0">
                <a:latin typeface="Times New Roman" pitchFamily="18" charset="0"/>
                <a:cs typeface="Times New Roman" pitchFamily="18" charset="0"/>
              </a:rPr>
              <a:t> It indicates that problem does not have any solution.</a:t>
            </a:r>
          </a:p>
          <a:p>
            <a:pPr algn="just"/>
            <a:r>
              <a:rPr lang="en-US" sz="2400" b="1" dirty="0">
                <a:latin typeface="Times New Roman" pitchFamily="18" charset="0"/>
                <a:cs typeface="Times New Roman" pitchFamily="18" charset="0"/>
              </a:rPr>
              <a:t>Cutoff failure value: </a:t>
            </a:r>
            <a:r>
              <a:rPr lang="en-US" sz="2400" dirty="0">
                <a:latin typeface="Times New Roman" pitchFamily="18" charset="0"/>
                <a:cs typeface="Times New Roman" pitchFamily="18" charset="0"/>
              </a:rPr>
              <a:t>It defines no solution for the problem within a given depth limit</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8366952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Example</a:t>
            </a:r>
            <a:endParaRPr lang="en-US"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srcRect/>
          <a:stretch>
            <a:fillRect/>
          </a:stretch>
        </p:blipFill>
        <p:spPr bwMode="auto">
          <a:xfrm>
            <a:off x="1219200" y="1524000"/>
            <a:ext cx="6858000" cy="4648199"/>
          </a:xfrm>
          <a:prstGeom prst="rect">
            <a:avLst/>
          </a:prstGeom>
          <a:noFill/>
          <a:ln w="9525">
            <a:noFill/>
            <a:miter lim="800000"/>
            <a:headEnd/>
            <a:tailEnd/>
          </a:ln>
          <a:effectLst/>
        </p:spPr>
      </p:pic>
    </p:spTree>
    <p:extLst>
      <p:ext uri="{BB962C8B-B14F-4D97-AF65-F5344CB8AC3E}">
        <p14:creationId xmlns:p14="http://schemas.microsoft.com/office/powerpoint/2010/main" val="42820446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r="4326" b="6579"/>
          <a:stretch/>
        </p:blipFill>
        <p:spPr>
          <a:xfrm>
            <a:off x="-77259" y="692696"/>
            <a:ext cx="9043366" cy="5616624"/>
          </a:xfrm>
          <a:prstGeom prst="rect">
            <a:avLst/>
          </a:prstGeom>
        </p:spPr>
      </p:pic>
    </p:spTree>
    <p:extLst>
      <p:ext uri="{BB962C8B-B14F-4D97-AF65-F5344CB8AC3E}">
        <p14:creationId xmlns:p14="http://schemas.microsoft.com/office/powerpoint/2010/main" val="238163053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Depth Limited Search</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altLang="en-US" dirty="0" smtClean="0">
                <a:solidFill>
                  <a:schemeClr val="accent2"/>
                </a:solidFill>
                <a:latin typeface="Times New Roman" pitchFamily="18" charset="0"/>
                <a:cs typeface="Times New Roman" pitchFamily="18" charset="0"/>
              </a:rPr>
              <a:t>Recursive </a:t>
            </a:r>
            <a:r>
              <a:rPr lang="en-US" altLang="en-US" dirty="0">
                <a:solidFill>
                  <a:schemeClr val="accent2"/>
                </a:solidFill>
                <a:latin typeface="Times New Roman" pitchFamily="18" charset="0"/>
                <a:cs typeface="Times New Roman" pitchFamily="18" charset="0"/>
              </a:rPr>
              <a:t>implementation</a:t>
            </a:r>
            <a:r>
              <a:rPr lang="en-US" altLang="en-US" dirty="0">
                <a:latin typeface="Times New Roman" pitchFamily="18" charset="0"/>
                <a:cs typeface="Times New Roman" pitchFamily="18" charset="0"/>
              </a:rPr>
              <a:t>:</a:t>
            </a:r>
          </a:p>
          <a:p>
            <a:pPr algn="just">
              <a:buNone/>
            </a:pPr>
            <a:endParaRPr 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l="58203" t="36458" r="7422" b="20833"/>
          <a:stretch>
            <a:fillRect/>
          </a:stretch>
        </p:blipFill>
        <p:spPr bwMode="auto">
          <a:xfrm>
            <a:off x="710932" y="2405956"/>
            <a:ext cx="7984835" cy="4047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71462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Cont…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buNone/>
            </a:pPr>
            <a:r>
              <a:rPr lang="en-US" sz="2800" b="1" dirty="0" smtClean="0">
                <a:latin typeface="Times New Roman" pitchFamily="18" charset="0"/>
                <a:cs typeface="Times New Roman" pitchFamily="18" charset="0"/>
              </a:rPr>
              <a:t>Advantages</a:t>
            </a:r>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Depth-limited search is Memory efficient.</a:t>
            </a:r>
          </a:p>
          <a:p>
            <a:pPr algn="just">
              <a:buNone/>
            </a:pPr>
            <a:r>
              <a:rPr lang="en-US" sz="2800" b="1" dirty="0" smtClean="0">
                <a:latin typeface="Times New Roman" pitchFamily="18" charset="0"/>
                <a:cs typeface="Times New Roman" pitchFamily="18" charset="0"/>
              </a:rPr>
              <a:t>Disadvantages</a:t>
            </a:r>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Depth-limited search also has a disadvantage of incompleteness.</a:t>
            </a:r>
          </a:p>
          <a:p>
            <a:pPr algn="just"/>
            <a:r>
              <a:rPr lang="en-US" sz="2800" dirty="0" smtClean="0">
                <a:latin typeface="Times New Roman" pitchFamily="18" charset="0"/>
                <a:cs typeface="Times New Roman" pitchFamily="18" charset="0"/>
              </a:rPr>
              <a:t>It may not be optimal if the problem has more than one solution.</a:t>
            </a:r>
          </a:p>
          <a:p>
            <a:endParaRPr lang="en-US" dirty="0"/>
          </a:p>
        </p:txBody>
      </p:sp>
    </p:spTree>
    <p:extLst>
      <p:ext uri="{BB962C8B-B14F-4D97-AF65-F5344CB8AC3E}">
        <p14:creationId xmlns:p14="http://schemas.microsoft.com/office/powerpoint/2010/main" val="174427278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nchor="ctr"/>
          <a:lstStyle/>
          <a:p>
            <a:r>
              <a:rPr lang="en-GB" altLang="en-US" sz="4400" dirty="0"/>
              <a:t>Iterative Deepening </a:t>
            </a:r>
            <a:r>
              <a:rPr lang="en-GB" altLang="en-US" sz="4400" dirty="0" smtClean="0"/>
              <a:t>DFS</a:t>
            </a:r>
            <a:endParaRPr lang="en-GB" altLang="en-US" sz="4400" dirty="0"/>
          </a:p>
        </p:txBody>
      </p:sp>
      <p:sp>
        <p:nvSpPr>
          <p:cNvPr id="2052" name="Rectangle 4"/>
          <p:cNvSpPr>
            <a:spLocks noChangeArrowheads="1"/>
          </p:cNvSpPr>
          <p:nvPr/>
        </p:nvSpPr>
        <p:spPr bwMode="auto">
          <a:xfrm>
            <a:off x="1219200" y="3276600"/>
            <a:ext cx="6781800" cy="7620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 name="Subtitle 1"/>
          <p:cNvSpPr>
            <a:spLocks noGrp="1"/>
          </p:cNvSpPr>
          <p:nvPr>
            <p:ph type="subTitle" idx="1"/>
          </p:nvPr>
        </p:nvSpPr>
        <p:spPr/>
        <p:txBody>
          <a:bodyPr/>
          <a:lstStyle/>
          <a:p>
            <a:endParaRPr lang="en-IN"/>
          </a:p>
        </p:txBody>
      </p:sp>
    </p:spTree>
    <p:extLst>
      <p:ext uri="{BB962C8B-B14F-4D97-AF65-F5344CB8AC3E}">
        <p14:creationId xmlns:p14="http://schemas.microsoft.com/office/powerpoint/2010/main" val="9289482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altLang="en-US" sz="3600"/>
              <a:t>Iterative deepening search</a:t>
            </a:r>
          </a:p>
        </p:txBody>
      </p:sp>
      <p:sp>
        <p:nvSpPr>
          <p:cNvPr id="18435" name="Rectangle 3"/>
          <p:cNvSpPr>
            <a:spLocks noGrp="1" noChangeArrowheads="1"/>
          </p:cNvSpPr>
          <p:nvPr>
            <p:ph type="body" idx="1"/>
          </p:nvPr>
        </p:nvSpPr>
        <p:spPr>
          <a:xfrm>
            <a:off x="611560" y="1772816"/>
            <a:ext cx="8229600" cy="4525963"/>
          </a:xfrm>
        </p:spPr>
        <p:txBody>
          <a:bodyPr/>
          <a:lstStyle/>
          <a:p>
            <a:pPr algn="just">
              <a:lnSpc>
                <a:spcPct val="90000"/>
              </a:lnSpc>
            </a:pPr>
            <a:r>
              <a:rPr lang="en-GB" altLang="en-US" sz="2000" dirty="0"/>
              <a:t>The problem with depth-limited search is deciding on a suitable depth parameter. To avoid this problem there is another search called iterative deepening search (IDS).</a:t>
            </a:r>
          </a:p>
          <a:p>
            <a:pPr algn="just">
              <a:lnSpc>
                <a:spcPct val="90000"/>
              </a:lnSpc>
            </a:pPr>
            <a:r>
              <a:rPr lang="en-GB" altLang="en-US" sz="2000" dirty="0"/>
              <a:t>This search method tries all possible depth limits; first 0, then 1, then 2 etc., until a solution is found.</a:t>
            </a:r>
          </a:p>
          <a:p>
            <a:pPr algn="just">
              <a:lnSpc>
                <a:spcPct val="90000"/>
              </a:lnSpc>
            </a:pPr>
            <a:r>
              <a:rPr lang="en-GB" altLang="en-US" sz="2000" dirty="0"/>
              <a:t>IDS may seem wasteful as it is expanding nodes multiple times. But the overhead is small in comparison to the growth of an exponential search tree</a:t>
            </a:r>
          </a:p>
          <a:p>
            <a:pPr algn="just">
              <a:lnSpc>
                <a:spcPct val="90000"/>
              </a:lnSpc>
            </a:pPr>
            <a:r>
              <a:rPr lang="en-GB" altLang="en-US" sz="2000" dirty="0"/>
              <a:t>For large search spaces where is the depth of the solution is not known IDS is normally the preferred search method.</a:t>
            </a:r>
          </a:p>
          <a:p>
            <a:pPr algn="just">
              <a:lnSpc>
                <a:spcPct val="90000"/>
              </a:lnSpc>
            </a:pPr>
            <a:r>
              <a:rPr lang="en-GB" altLang="en-US" sz="2000" dirty="0"/>
              <a:t>The following slide illustrates an iterative deepening search of 26 nodes (states) with an initial state of node A and a  goal state of node L. </a:t>
            </a:r>
            <a:endParaRPr lang="en-GB" altLang="en-US" sz="1800" dirty="0"/>
          </a:p>
        </p:txBody>
      </p:sp>
      <p:sp>
        <p:nvSpPr>
          <p:cNvPr id="18436" name="Rectangle 4"/>
          <p:cNvSpPr>
            <a:spLocks noChangeArrowheads="1"/>
          </p:cNvSpPr>
          <p:nvPr/>
        </p:nvSpPr>
        <p:spPr bwMode="auto">
          <a:xfrm>
            <a:off x="1181100" y="1470819"/>
            <a:ext cx="6781800" cy="7620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Tree>
    <p:extLst>
      <p:ext uri="{BB962C8B-B14F-4D97-AF65-F5344CB8AC3E}">
        <p14:creationId xmlns:p14="http://schemas.microsoft.com/office/powerpoint/2010/main" val="388852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 calcmode="lin" valueType="num">
                                      <p:cBhvr additive="base">
                                        <p:cTn id="7" dur="500" fill="hold"/>
                                        <p:tgtEl>
                                          <p:spTgt spid="184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4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435">
                                            <p:txEl>
                                              <p:pRg st="1" end="1"/>
                                            </p:txEl>
                                          </p:spTgt>
                                        </p:tgtEl>
                                        <p:attrNameLst>
                                          <p:attrName>style.visibility</p:attrName>
                                        </p:attrNameLst>
                                      </p:cBhvr>
                                      <p:to>
                                        <p:strVal val="visible"/>
                                      </p:to>
                                    </p:set>
                                    <p:anim calcmode="lin" valueType="num">
                                      <p:cBhvr additive="base">
                                        <p:cTn id="13" dur="500" fill="hold"/>
                                        <p:tgtEl>
                                          <p:spTgt spid="184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4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435">
                                            <p:txEl>
                                              <p:pRg st="2" end="2"/>
                                            </p:txEl>
                                          </p:spTgt>
                                        </p:tgtEl>
                                        <p:attrNameLst>
                                          <p:attrName>style.visibility</p:attrName>
                                        </p:attrNameLst>
                                      </p:cBhvr>
                                      <p:to>
                                        <p:strVal val="visible"/>
                                      </p:to>
                                    </p:set>
                                    <p:anim calcmode="lin" valueType="num">
                                      <p:cBhvr additive="base">
                                        <p:cTn id="19" dur="500" fill="hold"/>
                                        <p:tgtEl>
                                          <p:spTgt spid="1843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4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8435">
                                            <p:txEl>
                                              <p:pRg st="3" end="3"/>
                                            </p:txEl>
                                          </p:spTgt>
                                        </p:tgtEl>
                                        <p:attrNameLst>
                                          <p:attrName>style.visibility</p:attrName>
                                        </p:attrNameLst>
                                      </p:cBhvr>
                                      <p:to>
                                        <p:strVal val="visible"/>
                                      </p:to>
                                    </p:set>
                                    <p:anim calcmode="lin" valueType="num">
                                      <p:cBhvr additive="base">
                                        <p:cTn id="25" dur="500" fill="hold"/>
                                        <p:tgtEl>
                                          <p:spTgt spid="1843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843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8435">
                                            <p:txEl>
                                              <p:pRg st="4" end="4"/>
                                            </p:txEl>
                                          </p:spTgt>
                                        </p:tgtEl>
                                        <p:attrNameLst>
                                          <p:attrName>style.visibility</p:attrName>
                                        </p:attrNameLst>
                                      </p:cBhvr>
                                      <p:to>
                                        <p:strVal val="visible"/>
                                      </p:to>
                                    </p:set>
                                    <p:anim calcmode="lin" valueType="num">
                                      <p:cBhvr additive="base">
                                        <p:cTn id="31" dur="500" fill="hold"/>
                                        <p:tgtEl>
                                          <p:spTgt spid="1843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843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578" name="AutoShape 2"/>
          <p:cNvCxnSpPr>
            <a:cxnSpLocks noChangeShapeType="1"/>
          </p:cNvCxnSpPr>
          <p:nvPr/>
        </p:nvCxnSpPr>
        <p:spPr bwMode="auto">
          <a:xfrm rot="10800000" flipH="1" flipV="1">
            <a:off x="381000" y="4075113"/>
            <a:ext cx="685800" cy="1716087"/>
          </a:xfrm>
          <a:prstGeom prst="bentConnector4">
            <a:avLst>
              <a:gd name="adj1" fmla="val -33333"/>
              <a:gd name="adj2" fmla="val 57722"/>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579" name="Text Box 3"/>
          <p:cNvSpPr txBox="1">
            <a:spLocks noChangeArrowheads="1"/>
          </p:cNvSpPr>
          <p:nvPr/>
        </p:nvSpPr>
        <p:spPr bwMode="auto">
          <a:xfrm>
            <a:off x="4267200" y="18288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A</a:t>
            </a:r>
          </a:p>
        </p:txBody>
      </p:sp>
      <p:sp>
        <p:nvSpPr>
          <p:cNvPr id="24580" name="Text Box 4"/>
          <p:cNvSpPr txBox="1">
            <a:spLocks noChangeArrowheads="1"/>
          </p:cNvSpPr>
          <p:nvPr/>
        </p:nvSpPr>
        <p:spPr bwMode="auto">
          <a:xfrm>
            <a:off x="2362200" y="28956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C</a:t>
            </a:r>
          </a:p>
        </p:txBody>
      </p:sp>
      <p:sp>
        <p:nvSpPr>
          <p:cNvPr id="24581" name="Text Box 5"/>
          <p:cNvSpPr txBox="1">
            <a:spLocks noChangeArrowheads="1"/>
          </p:cNvSpPr>
          <p:nvPr/>
        </p:nvSpPr>
        <p:spPr bwMode="auto">
          <a:xfrm>
            <a:off x="4267200" y="28956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D</a:t>
            </a:r>
          </a:p>
        </p:txBody>
      </p:sp>
      <p:sp>
        <p:nvSpPr>
          <p:cNvPr id="24582" name="Text Box 6"/>
          <p:cNvSpPr txBox="1">
            <a:spLocks noChangeArrowheads="1"/>
          </p:cNvSpPr>
          <p:nvPr/>
        </p:nvSpPr>
        <p:spPr bwMode="auto">
          <a:xfrm>
            <a:off x="6096000" y="28956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E</a:t>
            </a:r>
          </a:p>
        </p:txBody>
      </p:sp>
      <p:sp>
        <p:nvSpPr>
          <p:cNvPr id="24583" name="Text Box 7"/>
          <p:cNvSpPr txBox="1">
            <a:spLocks noChangeArrowheads="1"/>
          </p:cNvSpPr>
          <p:nvPr/>
        </p:nvSpPr>
        <p:spPr bwMode="auto">
          <a:xfrm>
            <a:off x="8001000" y="28956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F</a:t>
            </a:r>
          </a:p>
        </p:txBody>
      </p:sp>
      <p:sp>
        <p:nvSpPr>
          <p:cNvPr id="24584" name="Text Box 8"/>
          <p:cNvSpPr txBox="1">
            <a:spLocks noChangeArrowheads="1"/>
          </p:cNvSpPr>
          <p:nvPr/>
        </p:nvSpPr>
        <p:spPr bwMode="auto">
          <a:xfrm>
            <a:off x="762000" y="28956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B</a:t>
            </a:r>
          </a:p>
        </p:txBody>
      </p:sp>
      <p:sp>
        <p:nvSpPr>
          <p:cNvPr id="24585" name="Text Box 9"/>
          <p:cNvSpPr txBox="1">
            <a:spLocks noChangeArrowheads="1"/>
          </p:cNvSpPr>
          <p:nvPr/>
        </p:nvSpPr>
        <p:spPr bwMode="auto">
          <a:xfrm>
            <a:off x="381000" y="41148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G</a:t>
            </a:r>
          </a:p>
        </p:txBody>
      </p:sp>
      <p:sp>
        <p:nvSpPr>
          <p:cNvPr id="24586" name="Text Box 10"/>
          <p:cNvSpPr txBox="1">
            <a:spLocks noChangeArrowheads="1"/>
          </p:cNvSpPr>
          <p:nvPr/>
        </p:nvSpPr>
        <p:spPr bwMode="auto">
          <a:xfrm>
            <a:off x="990600" y="41148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H</a:t>
            </a:r>
          </a:p>
        </p:txBody>
      </p:sp>
      <p:sp>
        <p:nvSpPr>
          <p:cNvPr id="24587" name="Text Box 11"/>
          <p:cNvSpPr txBox="1">
            <a:spLocks noChangeArrowheads="1"/>
          </p:cNvSpPr>
          <p:nvPr/>
        </p:nvSpPr>
        <p:spPr bwMode="auto">
          <a:xfrm>
            <a:off x="2057400" y="41148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I</a:t>
            </a:r>
          </a:p>
        </p:txBody>
      </p:sp>
      <p:sp>
        <p:nvSpPr>
          <p:cNvPr id="24588" name="Text Box 12"/>
          <p:cNvSpPr txBox="1">
            <a:spLocks noChangeArrowheads="1"/>
          </p:cNvSpPr>
          <p:nvPr/>
        </p:nvSpPr>
        <p:spPr bwMode="auto">
          <a:xfrm>
            <a:off x="2667000" y="41148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J</a:t>
            </a:r>
          </a:p>
        </p:txBody>
      </p:sp>
      <p:sp>
        <p:nvSpPr>
          <p:cNvPr id="24589" name="Text Box 13"/>
          <p:cNvSpPr txBox="1">
            <a:spLocks noChangeArrowheads="1"/>
          </p:cNvSpPr>
          <p:nvPr/>
        </p:nvSpPr>
        <p:spPr bwMode="auto">
          <a:xfrm>
            <a:off x="3962400" y="41148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K</a:t>
            </a:r>
          </a:p>
        </p:txBody>
      </p:sp>
      <p:sp>
        <p:nvSpPr>
          <p:cNvPr id="24590" name="Text Box 14"/>
          <p:cNvSpPr txBox="1">
            <a:spLocks noChangeArrowheads="1"/>
          </p:cNvSpPr>
          <p:nvPr/>
        </p:nvSpPr>
        <p:spPr bwMode="auto">
          <a:xfrm>
            <a:off x="4572000" y="41148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L</a:t>
            </a:r>
          </a:p>
        </p:txBody>
      </p:sp>
      <p:sp>
        <p:nvSpPr>
          <p:cNvPr id="24591" name="Text Box 15"/>
          <p:cNvSpPr txBox="1">
            <a:spLocks noChangeArrowheads="1"/>
          </p:cNvSpPr>
          <p:nvPr/>
        </p:nvSpPr>
        <p:spPr bwMode="auto">
          <a:xfrm>
            <a:off x="5791200" y="41148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M</a:t>
            </a:r>
          </a:p>
        </p:txBody>
      </p:sp>
      <p:sp>
        <p:nvSpPr>
          <p:cNvPr id="24592" name="Text Box 16"/>
          <p:cNvSpPr txBox="1">
            <a:spLocks noChangeArrowheads="1"/>
          </p:cNvSpPr>
          <p:nvPr/>
        </p:nvSpPr>
        <p:spPr bwMode="auto">
          <a:xfrm>
            <a:off x="6400800" y="41148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N</a:t>
            </a:r>
          </a:p>
        </p:txBody>
      </p:sp>
      <p:sp>
        <p:nvSpPr>
          <p:cNvPr id="24593" name="Text Box 17"/>
          <p:cNvSpPr txBox="1">
            <a:spLocks noChangeArrowheads="1"/>
          </p:cNvSpPr>
          <p:nvPr/>
        </p:nvSpPr>
        <p:spPr bwMode="auto">
          <a:xfrm>
            <a:off x="7696200" y="41148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O</a:t>
            </a:r>
          </a:p>
        </p:txBody>
      </p:sp>
      <p:sp>
        <p:nvSpPr>
          <p:cNvPr id="24594" name="Text Box 18"/>
          <p:cNvSpPr txBox="1">
            <a:spLocks noChangeArrowheads="1"/>
          </p:cNvSpPr>
          <p:nvPr/>
        </p:nvSpPr>
        <p:spPr bwMode="auto">
          <a:xfrm>
            <a:off x="8305800" y="41148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P</a:t>
            </a:r>
          </a:p>
        </p:txBody>
      </p:sp>
      <p:sp>
        <p:nvSpPr>
          <p:cNvPr id="24595" name="Text Box 19"/>
          <p:cNvSpPr txBox="1">
            <a:spLocks noChangeArrowheads="1"/>
          </p:cNvSpPr>
          <p:nvPr/>
        </p:nvSpPr>
        <p:spPr bwMode="auto">
          <a:xfrm>
            <a:off x="381000" y="53340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Q</a:t>
            </a:r>
          </a:p>
        </p:txBody>
      </p:sp>
      <p:sp>
        <p:nvSpPr>
          <p:cNvPr id="24596" name="Text Box 20"/>
          <p:cNvSpPr txBox="1">
            <a:spLocks noChangeArrowheads="1"/>
          </p:cNvSpPr>
          <p:nvPr/>
        </p:nvSpPr>
        <p:spPr bwMode="auto">
          <a:xfrm>
            <a:off x="990600" y="53340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R</a:t>
            </a:r>
          </a:p>
        </p:txBody>
      </p:sp>
      <p:sp>
        <p:nvSpPr>
          <p:cNvPr id="24597" name="Text Box 21"/>
          <p:cNvSpPr txBox="1">
            <a:spLocks noChangeArrowheads="1"/>
          </p:cNvSpPr>
          <p:nvPr/>
        </p:nvSpPr>
        <p:spPr bwMode="auto">
          <a:xfrm>
            <a:off x="2057400" y="53340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S</a:t>
            </a:r>
          </a:p>
        </p:txBody>
      </p:sp>
      <p:sp>
        <p:nvSpPr>
          <p:cNvPr id="24598" name="Text Box 22"/>
          <p:cNvSpPr txBox="1">
            <a:spLocks noChangeArrowheads="1"/>
          </p:cNvSpPr>
          <p:nvPr/>
        </p:nvSpPr>
        <p:spPr bwMode="auto">
          <a:xfrm>
            <a:off x="2667000" y="53340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T</a:t>
            </a:r>
          </a:p>
        </p:txBody>
      </p:sp>
      <p:sp>
        <p:nvSpPr>
          <p:cNvPr id="24599" name="Text Box 23"/>
          <p:cNvSpPr txBox="1">
            <a:spLocks noChangeArrowheads="1"/>
          </p:cNvSpPr>
          <p:nvPr/>
        </p:nvSpPr>
        <p:spPr bwMode="auto">
          <a:xfrm>
            <a:off x="3962400" y="53340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U</a:t>
            </a:r>
          </a:p>
        </p:txBody>
      </p:sp>
      <p:sp>
        <p:nvSpPr>
          <p:cNvPr id="24600" name="Text Box 24"/>
          <p:cNvSpPr txBox="1">
            <a:spLocks noChangeArrowheads="1"/>
          </p:cNvSpPr>
          <p:nvPr/>
        </p:nvSpPr>
        <p:spPr bwMode="auto">
          <a:xfrm>
            <a:off x="4572000" y="53340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V</a:t>
            </a:r>
          </a:p>
        </p:txBody>
      </p:sp>
      <p:sp>
        <p:nvSpPr>
          <p:cNvPr id="24601" name="Text Box 25"/>
          <p:cNvSpPr txBox="1">
            <a:spLocks noChangeArrowheads="1"/>
          </p:cNvSpPr>
          <p:nvPr/>
        </p:nvSpPr>
        <p:spPr bwMode="auto">
          <a:xfrm>
            <a:off x="5791200" y="53340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W</a:t>
            </a:r>
          </a:p>
        </p:txBody>
      </p:sp>
      <p:sp>
        <p:nvSpPr>
          <p:cNvPr id="24602" name="Text Box 26"/>
          <p:cNvSpPr txBox="1">
            <a:spLocks noChangeArrowheads="1"/>
          </p:cNvSpPr>
          <p:nvPr/>
        </p:nvSpPr>
        <p:spPr bwMode="auto">
          <a:xfrm>
            <a:off x="6400800" y="53340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X</a:t>
            </a:r>
          </a:p>
        </p:txBody>
      </p:sp>
      <p:sp>
        <p:nvSpPr>
          <p:cNvPr id="24603" name="Text Box 27"/>
          <p:cNvSpPr txBox="1">
            <a:spLocks noChangeArrowheads="1"/>
          </p:cNvSpPr>
          <p:nvPr/>
        </p:nvSpPr>
        <p:spPr bwMode="auto">
          <a:xfrm>
            <a:off x="7696200" y="53340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Y</a:t>
            </a:r>
          </a:p>
        </p:txBody>
      </p:sp>
      <p:sp>
        <p:nvSpPr>
          <p:cNvPr id="24604" name="Text Box 28"/>
          <p:cNvSpPr txBox="1">
            <a:spLocks noChangeArrowheads="1"/>
          </p:cNvSpPr>
          <p:nvPr/>
        </p:nvSpPr>
        <p:spPr bwMode="auto">
          <a:xfrm>
            <a:off x="8305800" y="53340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Z</a:t>
            </a:r>
          </a:p>
        </p:txBody>
      </p:sp>
      <p:cxnSp>
        <p:nvCxnSpPr>
          <p:cNvPr id="24605" name="AutoShape 29"/>
          <p:cNvCxnSpPr>
            <a:cxnSpLocks noChangeShapeType="1"/>
            <a:stCxn id="24579" idx="2"/>
            <a:endCxn id="24583" idx="0"/>
          </p:cNvCxnSpPr>
          <p:nvPr/>
        </p:nvCxnSpPr>
        <p:spPr bwMode="auto">
          <a:xfrm>
            <a:off x="4533900" y="2357438"/>
            <a:ext cx="3733800" cy="5381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06" name="AutoShape 30"/>
          <p:cNvCxnSpPr>
            <a:cxnSpLocks noChangeShapeType="1"/>
            <a:stCxn id="24579" idx="2"/>
            <a:endCxn id="24582" idx="0"/>
          </p:cNvCxnSpPr>
          <p:nvPr/>
        </p:nvCxnSpPr>
        <p:spPr bwMode="auto">
          <a:xfrm>
            <a:off x="4533900" y="2357438"/>
            <a:ext cx="1828800" cy="5381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07" name="AutoShape 31"/>
          <p:cNvCxnSpPr>
            <a:cxnSpLocks noChangeShapeType="1"/>
            <a:stCxn id="24579" idx="2"/>
            <a:endCxn id="24581" idx="0"/>
          </p:cNvCxnSpPr>
          <p:nvPr/>
        </p:nvCxnSpPr>
        <p:spPr bwMode="auto">
          <a:xfrm>
            <a:off x="4533900" y="2357438"/>
            <a:ext cx="0" cy="5381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08" name="AutoShape 32"/>
          <p:cNvCxnSpPr>
            <a:cxnSpLocks noChangeShapeType="1"/>
            <a:stCxn id="24579" idx="2"/>
            <a:endCxn id="24580" idx="0"/>
          </p:cNvCxnSpPr>
          <p:nvPr/>
        </p:nvCxnSpPr>
        <p:spPr bwMode="auto">
          <a:xfrm flipH="1">
            <a:off x="2628900" y="2357438"/>
            <a:ext cx="1905000" cy="5381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09" name="AutoShape 33"/>
          <p:cNvCxnSpPr>
            <a:cxnSpLocks noChangeShapeType="1"/>
            <a:stCxn id="24579" idx="2"/>
            <a:endCxn id="24584" idx="0"/>
          </p:cNvCxnSpPr>
          <p:nvPr/>
        </p:nvCxnSpPr>
        <p:spPr bwMode="auto">
          <a:xfrm flipH="1">
            <a:off x="1028700" y="2357438"/>
            <a:ext cx="3505200" cy="5381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10" name="AutoShape 34"/>
          <p:cNvCxnSpPr>
            <a:cxnSpLocks noChangeShapeType="1"/>
            <a:endCxn id="24586" idx="0"/>
          </p:cNvCxnSpPr>
          <p:nvPr/>
        </p:nvCxnSpPr>
        <p:spPr bwMode="auto">
          <a:xfrm>
            <a:off x="1028700" y="3424238"/>
            <a:ext cx="22860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11" name="AutoShape 35"/>
          <p:cNvCxnSpPr>
            <a:cxnSpLocks noChangeShapeType="1"/>
            <a:endCxn id="24585" idx="0"/>
          </p:cNvCxnSpPr>
          <p:nvPr/>
        </p:nvCxnSpPr>
        <p:spPr bwMode="auto">
          <a:xfrm flipH="1">
            <a:off x="647700" y="3424238"/>
            <a:ext cx="38100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12" name="AutoShape 36"/>
          <p:cNvCxnSpPr>
            <a:cxnSpLocks noChangeShapeType="1"/>
            <a:endCxn id="24595" idx="0"/>
          </p:cNvCxnSpPr>
          <p:nvPr/>
        </p:nvCxnSpPr>
        <p:spPr bwMode="auto">
          <a:xfrm>
            <a:off x="647700" y="4643438"/>
            <a:ext cx="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13" name="AutoShape 37"/>
          <p:cNvCxnSpPr>
            <a:cxnSpLocks noChangeShapeType="1"/>
            <a:endCxn id="24596" idx="0"/>
          </p:cNvCxnSpPr>
          <p:nvPr/>
        </p:nvCxnSpPr>
        <p:spPr bwMode="auto">
          <a:xfrm>
            <a:off x="1257300" y="4643438"/>
            <a:ext cx="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14" name="AutoShape 38"/>
          <p:cNvCxnSpPr>
            <a:cxnSpLocks noChangeShapeType="1"/>
            <a:stCxn id="24580" idx="2"/>
            <a:endCxn id="24588" idx="0"/>
          </p:cNvCxnSpPr>
          <p:nvPr/>
        </p:nvCxnSpPr>
        <p:spPr bwMode="auto">
          <a:xfrm>
            <a:off x="2628900" y="3424238"/>
            <a:ext cx="30480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15" name="AutoShape 39"/>
          <p:cNvCxnSpPr>
            <a:cxnSpLocks noChangeShapeType="1"/>
            <a:stCxn id="24580" idx="2"/>
            <a:endCxn id="24587" idx="0"/>
          </p:cNvCxnSpPr>
          <p:nvPr/>
        </p:nvCxnSpPr>
        <p:spPr bwMode="auto">
          <a:xfrm flipH="1">
            <a:off x="2324100" y="3424238"/>
            <a:ext cx="30480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16" name="AutoShape 40"/>
          <p:cNvCxnSpPr>
            <a:cxnSpLocks noChangeShapeType="1"/>
            <a:stCxn id="24587" idx="2"/>
            <a:endCxn id="24597" idx="0"/>
          </p:cNvCxnSpPr>
          <p:nvPr/>
        </p:nvCxnSpPr>
        <p:spPr bwMode="auto">
          <a:xfrm>
            <a:off x="2324100" y="4643438"/>
            <a:ext cx="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17" name="AutoShape 41"/>
          <p:cNvCxnSpPr>
            <a:cxnSpLocks noChangeShapeType="1"/>
            <a:stCxn id="24588" idx="2"/>
            <a:endCxn id="24598" idx="0"/>
          </p:cNvCxnSpPr>
          <p:nvPr/>
        </p:nvCxnSpPr>
        <p:spPr bwMode="auto">
          <a:xfrm>
            <a:off x="2933700" y="4643438"/>
            <a:ext cx="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18" name="AutoShape 42"/>
          <p:cNvCxnSpPr>
            <a:cxnSpLocks noChangeShapeType="1"/>
            <a:stCxn id="24581" idx="2"/>
            <a:endCxn id="24589" idx="0"/>
          </p:cNvCxnSpPr>
          <p:nvPr/>
        </p:nvCxnSpPr>
        <p:spPr bwMode="auto">
          <a:xfrm flipH="1">
            <a:off x="4229100" y="3424238"/>
            <a:ext cx="30480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19" name="AutoShape 43"/>
          <p:cNvCxnSpPr>
            <a:cxnSpLocks noChangeShapeType="1"/>
            <a:stCxn id="24581" idx="2"/>
            <a:endCxn id="24590" idx="0"/>
          </p:cNvCxnSpPr>
          <p:nvPr/>
        </p:nvCxnSpPr>
        <p:spPr bwMode="auto">
          <a:xfrm>
            <a:off x="4533900" y="3424238"/>
            <a:ext cx="30480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20" name="AutoShape 44"/>
          <p:cNvCxnSpPr>
            <a:cxnSpLocks noChangeShapeType="1"/>
            <a:stCxn id="24589" idx="2"/>
            <a:endCxn id="24599" idx="0"/>
          </p:cNvCxnSpPr>
          <p:nvPr/>
        </p:nvCxnSpPr>
        <p:spPr bwMode="auto">
          <a:xfrm>
            <a:off x="4229100" y="4643438"/>
            <a:ext cx="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21" name="AutoShape 45"/>
          <p:cNvCxnSpPr>
            <a:cxnSpLocks noChangeShapeType="1"/>
            <a:stCxn id="24590" idx="2"/>
            <a:endCxn id="24600" idx="0"/>
          </p:cNvCxnSpPr>
          <p:nvPr/>
        </p:nvCxnSpPr>
        <p:spPr bwMode="auto">
          <a:xfrm>
            <a:off x="4838700" y="4643438"/>
            <a:ext cx="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22" name="AutoShape 46"/>
          <p:cNvCxnSpPr>
            <a:cxnSpLocks noChangeShapeType="1"/>
            <a:stCxn id="24582" idx="2"/>
            <a:endCxn id="24592" idx="0"/>
          </p:cNvCxnSpPr>
          <p:nvPr/>
        </p:nvCxnSpPr>
        <p:spPr bwMode="auto">
          <a:xfrm>
            <a:off x="6362700" y="3424238"/>
            <a:ext cx="30480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23" name="AutoShape 47"/>
          <p:cNvCxnSpPr>
            <a:cxnSpLocks noChangeShapeType="1"/>
            <a:stCxn id="24582" idx="2"/>
            <a:endCxn id="24591" idx="0"/>
          </p:cNvCxnSpPr>
          <p:nvPr/>
        </p:nvCxnSpPr>
        <p:spPr bwMode="auto">
          <a:xfrm flipH="1">
            <a:off x="6057900" y="3424238"/>
            <a:ext cx="30480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24" name="AutoShape 48"/>
          <p:cNvCxnSpPr>
            <a:cxnSpLocks noChangeShapeType="1"/>
            <a:stCxn id="24591" idx="2"/>
            <a:endCxn id="24601" idx="0"/>
          </p:cNvCxnSpPr>
          <p:nvPr/>
        </p:nvCxnSpPr>
        <p:spPr bwMode="auto">
          <a:xfrm>
            <a:off x="6057900" y="4643438"/>
            <a:ext cx="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25" name="AutoShape 49"/>
          <p:cNvCxnSpPr>
            <a:cxnSpLocks noChangeShapeType="1"/>
            <a:stCxn id="24592" idx="2"/>
            <a:endCxn id="24602" idx="0"/>
          </p:cNvCxnSpPr>
          <p:nvPr/>
        </p:nvCxnSpPr>
        <p:spPr bwMode="auto">
          <a:xfrm>
            <a:off x="6667500" y="4643438"/>
            <a:ext cx="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26" name="AutoShape 50"/>
          <p:cNvCxnSpPr>
            <a:cxnSpLocks noChangeShapeType="1"/>
            <a:stCxn id="24583" idx="2"/>
            <a:endCxn id="24593" idx="0"/>
          </p:cNvCxnSpPr>
          <p:nvPr/>
        </p:nvCxnSpPr>
        <p:spPr bwMode="auto">
          <a:xfrm flipH="1">
            <a:off x="7962900" y="3424238"/>
            <a:ext cx="30480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27" name="AutoShape 51"/>
          <p:cNvCxnSpPr>
            <a:cxnSpLocks noChangeShapeType="1"/>
            <a:stCxn id="24583" idx="2"/>
            <a:endCxn id="24594" idx="0"/>
          </p:cNvCxnSpPr>
          <p:nvPr/>
        </p:nvCxnSpPr>
        <p:spPr bwMode="auto">
          <a:xfrm>
            <a:off x="8267700" y="3424238"/>
            <a:ext cx="30480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28" name="AutoShape 52"/>
          <p:cNvCxnSpPr>
            <a:cxnSpLocks noChangeShapeType="1"/>
            <a:stCxn id="24593" idx="2"/>
            <a:endCxn id="24603" idx="0"/>
          </p:cNvCxnSpPr>
          <p:nvPr/>
        </p:nvCxnSpPr>
        <p:spPr bwMode="auto">
          <a:xfrm>
            <a:off x="7962900" y="4643438"/>
            <a:ext cx="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29" name="AutoShape 53"/>
          <p:cNvCxnSpPr>
            <a:cxnSpLocks noChangeShapeType="1"/>
            <a:stCxn id="24594" idx="2"/>
            <a:endCxn id="24604" idx="0"/>
          </p:cNvCxnSpPr>
          <p:nvPr/>
        </p:nvCxnSpPr>
        <p:spPr bwMode="auto">
          <a:xfrm>
            <a:off x="8572500" y="4643438"/>
            <a:ext cx="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630" name="Rectangle 54"/>
          <p:cNvSpPr>
            <a:spLocks noChangeArrowheads="1"/>
          </p:cNvSpPr>
          <p:nvPr/>
        </p:nvSpPr>
        <p:spPr bwMode="auto">
          <a:xfrm>
            <a:off x="1143000" y="1219200"/>
            <a:ext cx="6781800" cy="7620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4631" name="Text Box 55"/>
          <p:cNvSpPr txBox="1">
            <a:spLocks noChangeArrowheads="1"/>
          </p:cNvSpPr>
          <p:nvPr/>
        </p:nvSpPr>
        <p:spPr bwMode="auto">
          <a:xfrm>
            <a:off x="2057400" y="381000"/>
            <a:ext cx="5105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4000"/>
              <a:t>The example node set</a:t>
            </a:r>
          </a:p>
        </p:txBody>
      </p:sp>
      <p:sp>
        <p:nvSpPr>
          <p:cNvPr id="24632" name="Text Box 56"/>
          <p:cNvSpPr txBox="1">
            <a:spLocks noChangeArrowheads="1"/>
          </p:cNvSpPr>
          <p:nvPr/>
        </p:nvSpPr>
        <p:spPr bwMode="auto">
          <a:xfrm>
            <a:off x="1447800" y="1600200"/>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000">
                <a:solidFill>
                  <a:srgbClr val="FF3300"/>
                </a:solidFill>
              </a:rPr>
              <a:t>Initial state</a:t>
            </a:r>
          </a:p>
        </p:txBody>
      </p:sp>
      <p:sp>
        <p:nvSpPr>
          <p:cNvPr id="24633" name="Line 57"/>
          <p:cNvSpPr>
            <a:spLocks noChangeShapeType="1"/>
          </p:cNvSpPr>
          <p:nvPr/>
        </p:nvSpPr>
        <p:spPr bwMode="auto">
          <a:xfrm>
            <a:off x="3200400" y="1828800"/>
            <a:ext cx="1066800" cy="22860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4634" name="Text Box 58"/>
          <p:cNvSpPr txBox="1">
            <a:spLocks noChangeArrowheads="1"/>
          </p:cNvSpPr>
          <p:nvPr/>
        </p:nvSpPr>
        <p:spPr bwMode="auto">
          <a:xfrm>
            <a:off x="4724400" y="3505200"/>
            <a:ext cx="14478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000">
                <a:solidFill>
                  <a:srgbClr val="FF3300"/>
                </a:solidFill>
              </a:rPr>
              <a:t>Goal state</a:t>
            </a:r>
          </a:p>
        </p:txBody>
      </p:sp>
      <p:sp>
        <p:nvSpPr>
          <p:cNvPr id="24635" name="Line 59"/>
          <p:cNvSpPr>
            <a:spLocks noChangeShapeType="1"/>
          </p:cNvSpPr>
          <p:nvPr/>
        </p:nvSpPr>
        <p:spPr bwMode="auto">
          <a:xfrm flipH="1">
            <a:off x="5181600" y="3886200"/>
            <a:ext cx="228600" cy="30480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4636" name="Text Box 60"/>
          <p:cNvSpPr txBox="1">
            <a:spLocks noChangeArrowheads="1"/>
          </p:cNvSpPr>
          <p:nvPr/>
        </p:nvSpPr>
        <p:spPr bwMode="auto">
          <a:xfrm>
            <a:off x="4267200" y="1828800"/>
            <a:ext cx="533400" cy="528638"/>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rgbClr val="FF3300"/>
                </a:solidFill>
              </a:rPr>
              <a:t>A</a:t>
            </a:r>
          </a:p>
        </p:txBody>
      </p:sp>
      <p:sp>
        <p:nvSpPr>
          <p:cNvPr id="24637" name="Text Box 61"/>
          <p:cNvSpPr txBox="1">
            <a:spLocks noChangeArrowheads="1"/>
          </p:cNvSpPr>
          <p:nvPr/>
        </p:nvSpPr>
        <p:spPr bwMode="auto">
          <a:xfrm>
            <a:off x="4572000" y="4114800"/>
            <a:ext cx="533400" cy="528638"/>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rgbClr val="FF3300"/>
                </a:solidFill>
              </a:rPr>
              <a:t>L</a:t>
            </a:r>
          </a:p>
        </p:txBody>
      </p:sp>
    </p:spTree>
    <p:extLst>
      <p:ext uri="{BB962C8B-B14F-4D97-AF65-F5344CB8AC3E}">
        <p14:creationId xmlns:p14="http://schemas.microsoft.com/office/powerpoint/2010/main" val="7728091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4632"/>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4633"/>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24636"/>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4634"/>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24635"/>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246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32" grpId="0" autoUpdateAnimBg="0"/>
      <p:bldP spid="24633" grpId="0" animBg="1"/>
      <p:bldP spid="24634" grpId="0" autoUpdateAnimBg="0"/>
      <p:bldP spid="24635" grpId="0" animBg="1"/>
      <p:bldP spid="24636" grpId="0" animBg="1" autoUpdateAnimBg="0"/>
      <p:bldP spid="24637" grpId="0" animBg="1"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4267200" y="3048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A</a:t>
            </a:r>
          </a:p>
        </p:txBody>
      </p:sp>
      <p:sp>
        <p:nvSpPr>
          <p:cNvPr id="26648" name="Text Box 24"/>
          <p:cNvSpPr txBox="1">
            <a:spLocks noChangeArrowheads="1"/>
          </p:cNvSpPr>
          <p:nvPr/>
        </p:nvSpPr>
        <p:spPr bwMode="auto">
          <a:xfrm>
            <a:off x="4267200" y="304800"/>
            <a:ext cx="533400" cy="528638"/>
          </a:xfrm>
          <a:prstGeom prst="rect">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bg1"/>
                </a:solidFill>
              </a:rPr>
              <a:t>A</a:t>
            </a:r>
          </a:p>
        </p:txBody>
      </p:sp>
      <p:cxnSp>
        <p:nvCxnSpPr>
          <p:cNvPr id="26658" name="AutoShape 34"/>
          <p:cNvCxnSpPr>
            <a:cxnSpLocks noChangeShapeType="1"/>
          </p:cNvCxnSpPr>
          <p:nvPr/>
        </p:nvCxnSpPr>
        <p:spPr bwMode="auto">
          <a:xfrm rot="10800000" flipH="1" flipV="1">
            <a:off x="381000" y="4075113"/>
            <a:ext cx="685800" cy="1716087"/>
          </a:xfrm>
          <a:prstGeom prst="bentConnector4">
            <a:avLst>
              <a:gd name="adj1" fmla="val -33333"/>
              <a:gd name="adj2" fmla="val 57722"/>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706" name="Text Box 82"/>
          <p:cNvSpPr txBox="1">
            <a:spLocks noChangeArrowheads="1"/>
          </p:cNvSpPr>
          <p:nvPr/>
        </p:nvSpPr>
        <p:spPr bwMode="auto">
          <a:xfrm>
            <a:off x="76200" y="307472"/>
            <a:ext cx="41148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rgbClr val="FF3300"/>
                </a:solidFill>
              </a:rPr>
              <a:t>We begin with our initial state: the node labeled A. This node is added to the queue. </a:t>
            </a:r>
          </a:p>
        </p:txBody>
      </p:sp>
      <p:sp>
        <p:nvSpPr>
          <p:cNvPr id="26711" name="Text Box 87"/>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0</a:t>
            </a:r>
          </a:p>
        </p:txBody>
      </p:sp>
      <p:sp>
        <p:nvSpPr>
          <p:cNvPr id="26712" name="Text Box 88"/>
          <p:cNvSpPr txBox="1">
            <a:spLocks noChangeArrowheads="1"/>
          </p:cNvSpPr>
          <p:nvPr/>
        </p:nvSpPr>
        <p:spPr bwMode="auto">
          <a:xfrm>
            <a:off x="2286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Nodes expanded: 0</a:t>
            </a:r>
          </a:p>
        </p:txBody>
      </p:sp>
      <p:sp>
        <p:nvSpPr>
          <p:cNvPr id="26713" name="Text Box 89"/>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 Expanding</a:t>
            </a:r>
          </a:p>
        </p:txBody>
      </p:sp>
      <p:sp>
        <p:nvSpPr>
          <p:cNvPr id="26714" name="Text Box 90"/>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n/a</a:t>
            </a:r>
          </a:p>
        </p:txBody>
      </p:sp>
      <p:sp>
        <p:nvSpPr>
          <p:cNvPr id="26715" name="Text Box 91"/>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Empty</a:t>
            </a:r>
          </a:p>
        </p:txBody>
      </p:sp>
      <p:sp>
        <p:nvSpPr>
          <p:cNvPr id="26716" name="Text Box 92"/>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A</a:t>
            </a:r>
          </a:p>
        </p:txBody>
      </p:sp>
      <p:sp>
        <p:nvSpPr>
          <p:cNvPr id="26717" name="Text Box 93"/>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1</a:t>
            </a:r>
          </a:p>
        </p:txBody>
      </p:sp>
      <p:sp>
        <p:nvSpPr>
          <p:cNvPr id="26718" name="Text Box 94"/>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0</a:t>
            </a:r>
          </a:p>
        </p:txBody>
      </p:sp>
      <p:sp>
        <p:nvSpPr>
          <p:cNvPr id="26719" name="Text Box 95"/>
          <p:cNvSpPr txBox="1">
            <a:spLocks noChangeArrowheads="1"/>
          </p:cNvSpPr>
          <p:nvPr/>
        </p:nvSpPr>
        <p:spPr bwMode="auto">
          <a:xfrm>
            <a:off x="2286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Nodes expanded: 1</a:t>
            </a:r>
          </a:p>
        </p:txBody>
      </p:sp>
      <p:sp>
        <p:nvSpPr>
          <p:cNvPr id="26720" name="Text Box 96"/>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Empty</a:t>
            </a:r>
          </a:p>
        </p:txBody>
      </p:sp>
      <p:sp>
        <p:nvSpPr>
          <p:cNvPr id="26724" name="Text Box 100"/>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0</a:t>
            </a:r>
          </a:p>
        </p:txBody>
      </p:sp>
      <p:sp>
        <p:nvSpPr>
          <p:cNvPr id="26812" name="Text Box 188"/>
          <p:cNvSpPr txBox="1">
            <a:spLocks noChangeArrowheads="1"/>
          </p:cNvSpPr>
          <p:nvPr/>
        </p:nvSpPr>
        <p:spPr bwMode="auto">
          <a:xfrm>
            <a:off x="685800" y="2057400"/>
            <a:ext cx="8077200" cy="65087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FF3300"/>
                </a:solidFill>
              </a:rPr>
              <a:t>As this is the 0</a:t>
            </a:r>
            <a:r>
              <a:rPr lang="en-US" altLang="en-US" baseline="30000">
                <a:solidFill>
                  <a:srgbClr val="FF3300"/>
                </a:solidFill>
              </a:rPr>
              <a:t>th</a:t>
            </a:r>
            <a:r>
              <a:rPr lang="en-US" altLang="en-US">
                <a:solidFill>
                  <a:srgbClr val="FF3300"/>
                </a:solidFill>
              </a:rPr>
              <a:t> iteration of the search, we cannot search past any level greater than zero.</a:t>
            </a:r>
            <a:r>
              <a:rPr lang="en-US" altLang="en-US"/>
              <a:t> </a:t>
            </a:r>
            <a:r>
              <a:rPr lang="en-US" altLang="en-US">
                <a:solidFill>
                  <a:srgbClr val="FF3300"/>
                </a:solidFill>
              </a:rPr>
              <a:t>This iteration now ends, and we begin the 1</a:t>
            </a:r>
            <a:r>
              <a:rPr lang="en-US" altLang="en-US" baseline="30000">
                <a:solidFill>
                  <a:srgbClr val="FF3300"/>
                </a:solidFill>
              </a:rPr>
              <a:t>st</a:t>
            </a:r>
            <a:r>
              <a:rPr lang="en-US" altLang="en-US">
                <a:solidFill>
                  <a:srgbClr val="FF3300"/>
                </a:solidFill>
              </a:rPr>
              <a:t> iteration.</a:t>
            </a:r>
          </a:p>
        </p:txBody>
      </p:sp>
      <p:sp>
        <p:nvSpPr>
          <p:cNvPr id="26813" name="Text Box 189"/>
          <p:cNvSpPr txBox="1">
            <a:spLocks noChangeArrowheads="1"/>
          </p:cNvSpPr>
          <p:nvPr/>
        </p:nvSpPr>
        <p:spPr bwMode="auto">
          <a:xfrm>
            <a:off x="1371600" y="6172200"/>
            <a:ext cx="7010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ITERATIVE DEEPENING SEARCH PATTERN (0</a:t>
            </a:r>
            <a:r>
              <a:rPr lang="en-US" altLang="en-US" b="1" baseline="30000"/>
              <a:t>th</a:t>
            </a:r>
            <a:r>
              <a:rPr lang="en-US" altLang="en-US" b="1"/>
              <a:t> ITERATION)</a:t>
            </a:r>
          </a:p>
        </p:txBody>
      </p:sp>
      <p:sp>
        <p:nvSpPr>
          <p:cNvPr id="26817" name="Text Box 193"/>
          <p:cNvSpPr txBox="1">
            <a:spLocks noChangeArrowheads="1"/>
          </p:cNvSpPr>
          <p:nvPr/>
        </p:nvSpPr>
        <p:spPr bwMode="auto">
          <a:xfrm>
            <a:off x="4876800" y="228600"/>
            <a:ext cx="4114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rgbClr val="FF3300"/>
                </a:solidFill>
              </a:rPr>
              <a:t>Node A is then expanded and removed from the queue. </a:t>
            </a:r>
          </a:p>
        </p:txBody>
      </p:sp>
    </p:spTree>
    <p:extLst>
      <p:ext uri="{BB962C8B-B14F-4D97-AF65-F5344CB8AC3E}">
        <p14:creationId xmlns:p14="http://schemas.microsoft.com/office/powerpoint/2010/main" val="29236774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6"/>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6716"/>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26717"/>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6718"/>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26706"/>
                                        </p:tgtEl>
                                        <p:attrNameLst>
                                          <p:attrName>style.visibility</p:attrName>
                                        </p:attrNameLst>
                                      </p:cBhvr>
                                      <p:to>
                                        <p:strVal val="visible"/>
                                      </p:to>
                                    </p:set>
                                  </p:childTnLst>
                                  <p:subTnLst>
                                    <p:set>
                                      <p:cBhvr override="childStyle">
                                        <p:cTn dur="1" fill="hold" display="0" masterRel="nextClick" afterEffect="1"/>
                                        <p:tgtEl>
                                          <p:spTgt spid="26706"/>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6720"/>
                                        </p:tgtEl>
                                        <p:attrNameLst>
                                          <p:attrName>style.visibility</p:attrName>
                                        </p:attrNameLst>
                                      </p:cBhvr>
                                      <p:to>
                                        <p:strVal val="visible"/>
                                      </p:to>
                                    </p:set>
                                    <p:animEffect transition="in" filter="dissolve">
                                      <p:cBhvr>
                                        <p:cTn id="23" dur="500"/>
                                        <p:tgtEl>
                                          <p:spTgt spid="26720"/>
                                        </p:tgtEl>
                                      </p:cBhvr>
                                    </p:animEffect>
                                  </p:childTnLst>
                                </p:cTn>
                              </p:par>
                            </p:childTnLst>
                          </p:cTn>
                        </p:par>
                        <p:par>
                          <p:cTn id="24" fill="hold" nodeType="afterGroup">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26724"/>
                                        </p:tgtEl>
                                        <p:attrNameLst>
                                          <p:attrName>style.visibility</p:attrName>
                                        </p:attrNameLst>
                                      </p:cBhvr>
                                      <p:to>
                                        <p:strVal val="visible"/>
                                      </p:to>
                                    </p:set>
                                  </p:childTnLst>
                                </p:cTn>
                              </p:par>
                            </p:childTnLst>
                          </p:cTn>
                        </p:par>
                        <p:par>
                          <p:cTn id="27" fill="hold" nodeType="afterGroup">
                            <p:stCondLst>
                              <p:cond delay="1000"/>
                            </p:stCondLst>
                            <p:childTnLst>
                              <p:par>
                                <p:cTn id="28" presetID="1" presetClass="entr" presetSubtype="0" fill="hold" grpId="0" nodeType="afterEffect">
                                  <p:stCondLst>
                                    <p:cond delay="0"/>
                                  </p:stCondLst>
                                  <p:childTnLst>
                                    <p:set>
                                      <p:cBhvr>
                                        <p:cTn id="29" dur="1" fill="hold">
                                          <p:stCondLst>
                                            <p:cond delay="499"/>
                                          </p:stCondLst>
                                        </p:cTn>
                                        <p:tgtEl>
                                          <p:spTgt spid="26719"/>
                                        </p:tgtEl>
                                        <p:attrNameLst>
                                          <p:attrName>style.visibility</p:attrName>
                                        </p:attrNameLst>
                                      </p:cBhvr>
                                      <p:to>
                                        <p:strVal val="visible"/>
                                      </p:to>
                                    </p:set>
                                  </p:childTnLst>
                                </p:cTn>
                              </p:par>
                            </p:childTnLst>
                          </p:cTn>
                        </p:par>
                        <p:par>
                          <p:cTn id="30" fill="hold" nodeType="afterGroup">
                            <p:stCondLst>
                              <p:cond delay="1500"/>
                            </p:stCondLst>
                            <p:childTnLst>
                              <p:par>
                                <p:cTn id="31" presetID="1" presetClass="entr" presetSubtype="0" fill="hold" grpId="0" nodeType="afterEffect">
                                  <p:stCondLst>
                                    <p:cond delay="0"/>
                                  </p:stCondLst>
                                  <p:childTnLst>
                                    <p:set>
                                      <p:cBhvr>
                                        <p:cTn id="32" dur="1" fill="hold">
                                          <p:stCondLst>
                                            <p:cond delay="499"/>
                                          </p:stCondLst>
                                        </p:cTn>
                                        <p:tgtEl>
                                          <p:spTgt spid="26648"/>
                                        </p:tgtEl>
                                        <p:attrNameLst>
                                          <p:attrName>style.visibility</p:attrName>
                                        </p:attrNameLst>
                                      </p:cBhvr>
                                      <p:to>
                                        <p:strVal val="visible"/>
                                      </p:to>
                                    </p:set>
                                  </p:childTnLst>
                                </p:cTn>
                              </p:par>
                            </p:childTnLst>
                          </p:cTn>
                        </p:par>
                        <p:par>
                          <p:cTn id="33" fill="hold" nodeType="afterGroup">
                            <p:stCondLst>
                              <p:cond delay="2000"/>
                            </p:stCondLst>
                            <p:childTnLst>
                              <p:par>
                                <p:cTn id="34" presetID="1" presetClass="entr" presetSubtype="0" fill="hold" grpId="0" nodeType="afterEffect">
                                  <p:stCondLst>
                                    <p:cond delay="0"/>
                                  </p:stCondLst>
                                  <p:childTnLst>
                                    <p:set>
                                      <p:cBhvr>
                                        <p:cTn id="35" dur="1" fill="hold">
                                          <p:stCondLst>
                                            <p:cond delay="499"/>
                                          </p:stCondLst>
                                        </p:cTn>
                                        <p:tgtEl>
                                          <p:spTgt spid="26817"/>
                                        </p:tgtEl>
                                        <p:attrNameLst>
                                          <p:attrName>style.visibility</p:attrName>
                                        </p:attrNameLst>
                                      </p:cBhvr>
                                      <p:to>
                                        <p:strVal val="visible"/>
                                      </p:to>
                                    </p:set>
                                  </p:childTnLst>
                                  <p:subTnLst>
                                    <p:set>
                                      <p:cBhvr override="childStyle">
                                        <p:cTn dur="1" fill="hold" display="0" masterRel="nextClick" afterEffect="1"/>
                                        <p:tgtEl>
                                          <p:spTgt spid="26817"/>
                                        </p:tgtEl>
                                        <p:attrNameLst>
                                          <p:attrName>style.visibility</p:attrName>
                                        </p:attrNameLst>
                                      </p:cBhvr>
                                      <p:to>
                                        <p:strVal val="hidden"/>
                                      </p:to>
                                    </p:set>
                                  </p:sub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268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animBg="1" autoUpdateAnimBg="0"/>
      <p:bldP spid="26648" grpId="0" animBg="1" autoUpdateAnimBg="0"/>
      <p:bldP spid="26706" grpId="0" autoUpdateAnimBg="0"/>
      <p:bldP spid="26716" grpId="0" animBg="1" autoUpdateAnimBg="0"/>
      <p:bldP spid="26717" grpId="0" animBg="1" autoUpdateAnimBg="0"/>
      <p:bldP spid="26718" grpId="0" animBg="1" autoUpdateAnimBg="0"/>
      <p:bldP spid="26719" grpId="0" animBg="1" autoUpdateAnimBg="0"/>
      <p:bldP spid="26720" grpId="0" animBg="1" autoUpdateAnimBg="0"/>
      <p:bldP spid="26724" grpId="0" animBg="1" autoUpdateAnimBg="0"/>
      <p:bldP spid="26812" grpId="0" animBg="1" autoUpdateAnimBg="0"/>
      <p:bldP spid="26817"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4267200" y="3048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A</a:t>
            </a:r>
          </a:p>
        </p:txBody>
      </p:sp>
      <p:sp>
        <p:nvSpPr>
          <p:cNvPr id="30723" name="Text Box 3"/>
          <p:cNvSpPr txBox="1">
            <a:spLocks noChangeArrowheads="1"/>
          </p:cNvSpPr>
          <p:nvPr/>
        </p:nvSpPr>
        <p:spPr bwMode="auto">
          <a:xfrm>
            <a:off x="2362200" y="13716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C</a:t>
            </a:r>
          </a:p>
        </p:txBody>
      </p:sp>
      <p:sp>
        <p:nvSpPr>
          <p:cNvPr id="30724" name="Text Box 4"/>
          <p:cNvSpPr txBox="1">
            <a:spLocks noChangeArrowheads="1"/>
          </p:cNvSpPr>
          <p:nvPr/>
        </p:nvSpPr>
        <p:spPr bwMode="auto">
          <a:xfrm>
            <a:off x="4267200" y="13716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D</a:t>
            </a:r>
          </a:p>
        </p:txBody>
      </p:sp>
      <p:sp>
        <p:nvSpPr>
          <p:cNvPr id="30725" name="Text Box 5"/>
          <p:cNvSpPr txBox="1">
            <a:spLocks noChangeArrowheads="1"/>
          </p:cNvSpPr>
          <p:nvPr/>
        </p:nvSpPr>
        <p:spPr bwMode="auto">
          <a:xfrm>
            <a:off x="6096000" y="13716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E</a:t>
            </a:r>
          </a:p>
        </p:txBody>
      </p:sp>
      <p:sp>
        <p:nvSpPr>
          <p:cNvPr id="30726" name="Text Box 6"/>
          <p:cNvSpPr txBox="1">
            <a:spLocks noChangeArrowheads="1"/>
          </p:cNvSpPr>
          <p:nvPr/>
        </p:nvSpPr>
        <p:spPr bwMode="auto">
          <a:xfrm>
            <a:off x="8001000" y="13716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F</a:t>
            </a:r>
          </a:p>
        </p:txBody>
      </p:sp>
      <p:sp>
        <p:nvSpPr>
          <p:cNvPr id="30727" name="Text Box 7"/>
          <p:cNvSpPr txBox="1">
            <a:spLocks noChangeArrowheads="1"/>
          </p:cNvSpPr>
          <p:nvPr/>
        </p:nvSpPr>
        <p:spPr bwMode="auto">
          <a:xfrm>
            <a:off x="762000" y="13716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B</a:t>
            </a:r>
          </a:p>
        </p:txBody>
      </p:sp>
      <p:cxnSp>
        <p:nvCxnSpPr>
          <p:cNvPr id="30739" name="AutoShape 19"/>
          <p:cNvCxnSpPr>
            <a:cxnSpLocks noChangeShapeType="1"/>
            <a:stCxn id="30722" idx="2"/>
            <a:endCxn id="30726" idx="0"/>
          </p:cNvCxnSpPr>
          <p:nvPr/>
        </p:nvCxnSpPr>
        <p:spPr bwMode="auto">
          <a:xfrm>
            <a:off x="4533900" y="833438"/>
            <a:ext cx="3733800" cy="5381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0" name="AutoShape 20"/>
          <p:cNvCxnSpPr>
            <a:cxnSpLocks noChangeShapeType="1"/>
            <a:stCxn id="30722" idx="2"/>
            <a:endCxn id="30725" idx="0"/>
          </p:cNvCxnSpPr>
          <p:nvPr/>
        </p:nvCxnSpPr>
        <p:spPr bwMode="auto">
          <a:xfrm>
            <a:off x="4533900" y="833438"/>
            <a:ext cx="1828800" cy="5381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1" name="AutoShape 21"/>
          <p:cNvCxnSpPr>
            <a:cxnSpLocks noChangeShapeType="1"/>
            <a:stCxn id="30722" idx="2"/>
            <a:endCxn id="30724" idx="0"/>
          </p:cNvCxnSpPr>
          <p:nvPr/>
        </p:nvCxnSpPr>
        <p:spPr bwMode="auto">
          <a:xfrm>
            <a:off x="4533900" y="833438"/>
            <a:ext cx="0" cy="5381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2" name="AutoShape 22"/>
          <p:cNvCxnSpPr>
            <a:cxnSpLocks noChangeShapeType="1"/>
            <a:stCxn id="30722" idx="2"/>
            <a:endCxn id="30723" idx="0"/>
          </p:cNvCxnSpPr>
          <p:nvPr/>
        </p:nvCxnSpPr>
        <p:spPr bwMode="auto">
          <a:xfrm flipH="1">
            <a:off x="2628900" y="833438"/>
            <a:ext cx="1905000" cy="5381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3" name="AutoShape 23"/>
          <p:cNvCxnSpPr>
            <a:cxnSpLocks noChangeShapeType="1"/>
            <a:stCxn id="30722" idx="2"/>
            <a:endCxn id="30727" idx="0"/>
          </p:cNvCxnSpPr>
          <p:nvPr/>
        </p:nvCxnSpPr>
        <p:spPr bwMode="auto">
          <a:xfrm flipH="1">
            <a:off x="1028700" y="833438"/>
            <a:ext cx="3505200" cy="5381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44" name="Text Box 24"/>
          <p:cNvSpPr txBox="1">
            <a:spLocks noChangeArrowheads="1"/>
          </p:cNvSpPr>
          <p:nvPr/>
        </p:nvSpPr>
        <p:spPr bwMode="auto">
          <a:xfrm>
            <a:off x="4267200" y="304800"/>
            <a:ext cx="533400" cy="528638"/>
          </a:xfrm>
          <a:prstGeom prst="rect">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bg1"/>
                </a:solidFill>
              </a:rPr>
              <a:t>A</a:t>
            </a:r>
          </a:p>
        </p:txBody>
      </p:sp>
      <p:cxnSp>
        <p:nvCxnSpPr>
          <p:cNvPr id="30745" name="AutoShape 25"/>
          <p:cNvCxnSpPr>
            <a:cxnSpLocks noChangeShapeType="1"/>
            <a:stCxn id="30744" idx="2"/>
            <a:endCxn id="30727" idx="0"/>
          </p:cNvCxnSpPr>
          <p:nvPr/>
        </p:nvCxnSpPr>
        <p:spPr bwMode="auto">
          <a:xfrm flipH="1">
            <a:off x="1028700" y="833438"/>
            <a:ext cx="3505200" cy="5381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46" name="Text Box 26"/>
          <p:cNvSpPr txBox="1">
            <a:spLocks noChangeArrowheads="1"/>
          </p:cNvSpPr>
          <p:nvPr/>
        </p:nvSpPr>
        <p:spPr bwMode="auto">
          <a:xfrm>
            <a:off x="762000" y="1371600"/>
            <a:ext cx="533400" cy="528638"/>
          </a:xfrm>
          <a:prstGeom prst="rect">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bg1"/>
                </a:solidFill>
              </a:rPr>
              <a:t>B</a:t>
            </a:r>
          </a:p>
        </p:txBody>
      </p:sp>
      <p:cxnSp>
        <p:nvCxnSpPr>
          <p:cNvPr id="30750" name="AutoShape 30"/>
          <p:cNvCxnSpPr>
            <a:cxnSpLocks noChangeShapeType="1"/>
          </p:cNvCxnSpPr>
          <p:nvPr/>
        </p:nvCxnSpPr>
        <p:spPr bwMode="auto">
          <a:xfrm rot="10800000" flipH="1" flipV="1">
            <a:off x="381000" y="4075113"/>
            <a:ext cx="685800" cy="1716087"/>
          </a:xfrm>
          <a:prstGeom prst="bentConnector4">
            <a:avLst>
              <a:gd name="adj1" fmla="val -33333"/>
              <a:gd name="adj2" fmla="val 57722"/>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2" name="AutoShape 32"/>
          <p:cNvCxnSpPr>
            <a:cxnSpLocks noChangeShapeType="1"/>
            <a:stCxn id="30746" idx="0"/>
            <a:endCxn id="30744" idx="2"/>
          </p:cNvCxnSpPr>
          <p:nvPr/>
        </p:nvCxnSpPr>
        <p:spPr bwMode="auto">
          <a:xfrm flipV="1">
            <a:off x="1028700" y="833438"/>
            <a:ext cx="3505200" cy="5381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54" name="Text Box 34"/>
          <p:cNvSpPr txBox="1">
            <a:spLocks noChangeArrowheads="1"/>
          </p:cNvSpPr>
          <p:nvPr/>
        </p:nvSpPr>
        <p:spPr bwMode="auto">
          <a:xfrm>
            <a:off x="2362200" y="1371600"/>
            <a:ext cx="533400" cy="528638"/>
          </a:xfrm>
          <a:prstGeom prst="rect">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bg1"/>
                </a:solidFill>
              </a:rPr>
              <a:t>C</a:t>
            </a:r>
          </a:p>
        </p:txBody>
      </p:sp>
      <p:sp>
        <p:nvSpPr>
          <p:cNvPr id="30763" name="Text Box 43"/>
          <p:cNvSpPr txBox="1">
            <a:spLocks noChangeArrowheads="1"/>
          </p:cNvSpPr>
          <p:nvPr/>
        </p:nvSpPr>
        <p:spPr bwMode="auto">
          <a:xfrm>
            <a:off x="4267200" y="1371600"/>
            <a:ext cx="533400" cy="528638"/>
          </a:xfrm>
          <a:prstGeom prst="rect">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bg1"/>
                </a:solidFill>
              </a:rPr>
              <a:t>D</a:t>
            </a:r>
          </a:p>
        </p:txBody>
      </p:sp>
      <p:sp>
        <p:nvSpPr>
          <p:cNvPr id="30765" name="Text Box 45"/>
          <p:cNvSpPr txBox="1">
            <a:spLocks noChangeArrowheads="1"/>
          </p:cNvSpPr>
          <p:nvPr/>
        </p:nvSpPr>
        <p:spPr bwMode="auto">
          <a:xfrm>
            <a:off x="4876800" y="228600"/>
            <a:ext cx="4267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rgbClr val="FF3300"/>
                </a:solidFill>
              </a:rPr>
              <a:t>We again begin with our initial state: the node labeled A. Note that the 1</a:t>
            </a:r>
            <a:r>
              <a:rPr lang="en-US" altLang="en-US" b="1" baseline="30000" dirty="0">
                <a:solidFill>
                  <a:srgbClr val="FF3300"/>
                </a:solidFill>
              </a:rPr>
              <a:t>st</a:t>
            </a:r>
            <a:r>
              <a:rPr lang="en-US" altLang="en-US" b="1" dirty="0">
                <a:solidFill>
                  <a:srgbClr val="FF3300"/>
                </a:solidFill>
              </a:rPr>
              <a:t> iteration carries on from the 0</a:t>
            </a:r>
            <a:r>
              <a:rPr lang="en-US" altLang="en-US" b="1" baseline="30000" dirty="0">
                <a:solidFill>
                  <a:srgbClr val="FF3300"/>
                </a:solidFill>
              </a:rPr>
              <a:t>th</a:t>
            </a:r>
            <a:r>
              <a:rPr lang="en-US" altLang="en-US" b="1" dirty="0">
                <a:solidFill>
                  <a:srgbClr val="FF3300"/>
                </a:solidFill>
              </a:rPr>
              <a:t>, and therefore the ‘nodes expanded’ value is already set to 1. </a:t>
            </a:r>
          </a:p>
        </p:txBody>
      </p:sp>
      <p:sp>
        <p:nvSpPr>
          <p:cNvPr id="30766" name="Text Box 46"/>
          <p:cNvSpPr txBox="1">
            <a:spLocks noChangeArrowheads="1"/>
          </p:cNvSpPr>
          <p:nvPr/>
        </p:nvSpPr>
        <p:spPr bwMode="auto">
          <a:xfrm>
            <a:off x="2247900" y="1826809"/>
            <a:ext cx="43434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rgbClr val="FF3300"/>
                </a:solidFill>
              </a:rPr>
              <a:t>Node A is expanded, then removed from the queue, and the revealed nodes are added to the front . </a:t>
            </a:r>
          </a:p>
        </p:txBody>
      </p:sp>
      <p:sp>
        <p:nvSpPr>
          <p:cNvPr id="30768" name="Text Box 48"/>
          <p:cNvSpPr txBox="1">
            <a:spLocks noChangeArrowheads="1"/>
          </p:cNvSpPr>
          <p:nvPr/>
        </p:nvSpPr>
        <p:spPr bwMode="auto">
          <a:xfrm>
            <a:off x="152400" y="304800"/>
            <a:ext cx="4114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rgbClr val="FF3300"/>
                </a:solidFill>
              </a:rPr>
              <a:t>The search now moves to level one of the node set. </a:t>
            </a:r>
          </a:p>
        </p:txBody>
      </p:sp>
      <p:sp>
        <p:nvSpPr>
          <p:cNvPr id="30769" name="Text Box 49"/>
          <p:cNvSpPr txBox="1">
            <a:spLocks noChangeArrowheads="1"/>
          </p:cNvSpPr>
          <p:nvPr/>
        </p:nvSpPr>
        <p:spPr bwMode="auto">
          <a:xfrm>
            <a:off x="4419600" y="2696425"/>
            <a:ext cx="441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rgbClr val="FF3300"/>
                </a:solidFill>
              </a:rPr>
              <a:t>Node B is expanded and removed from the queue. </a:t>
            </a:r>
          </a:p>
        </p:txBody>
      </p:sp>
      <p:sp>
        <p:nvSpPr>
          <p:cNvPr id="30770" name="Text Box 50"/>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0</a:t>
            </a:r>
          </a:p>
        </p:txBody>
      </p:sp>
      <p:sp>
        <p:nvSpPr>
          <p:cNvPr id="30771" name="Text Box 51"/>
          <p:cNvSpPr txBox="1">
            <a:spLocks noChangeArrowheads="1"/>
          </p:cNvSpPr>
          <p:nvPr/>
        </p:nvSpPr>
        <p:spPr bwMode="auto">
          <a:xfrm>
            <a:off x="2286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Nodes expanded: 1</a:t>
            </a:r>
          </a:p>
        </p:txBody>
      </p:sp>
      <p:sp>
        <p:nvSpPr>
          <p:cNvPr id="30772" name="Text Box 52"/>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a:t>
            </a:r>
          </a:p>
        </p:txBody>
      </p:sp>
      <p:sp>
        <p:nvSpPr>
          <p:cNvPr id="30773" name="Text Box 53"/>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n/a</a:t>
            </a:r>
          </a:p>
        </p:txBody>
      </p:sp>
      <p:sp>
        <p:nvSpPr>
          <p:cNvPr id="30774" name="Text Box 54"/>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Empty</a:t>
            </a:r>
          </a:p>
        </p:txBody>
      </p:sp>
      <p:sp>
        <p:nvSpPr>
          <p:cNvPr id="30775" name="Text Box 55"/>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A</a:t>
            </a:r>
          </a:p>
        </p:txBody>
      </p:sp>
      <p:sp>
        <p:nvSpPr>
          <p:cNvPr id="30776" name="Text Box 56"/>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1</a:t>
            </a:r>
          </a:p>
        </p:txBody>
      </p:sp>
      <p:sp>
        <p:nvSpPr>
          <p:cNvPr id="30777" name="Text Box 57"/>
          <p:cNvSpPr txBox="1">
            <a:spLocks noChangeArrowheads="1"/>
          </p:cNvSpPr>
          <p:nvPr/>
        </p:nvSpPr>
        <p:spPr bwMode="auto">
          <a:xfrm>
            <a:off x="2286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Nodes expanded: 2</a:t>
            </a:r>
          </a:p>
        </p:txBody>
      </p:sp>
      <p:sp>
        <p:nvSpPr>
          <p:cNvPr id="30778" name="Text Box 58"/>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B, C, D, E, F</a:t>
            </a:r>
          </a:p>
        </p:txBody>
      </p:sp>
      <p:sp>
        <p:nvSpPr>
          <p:cNvPr id="30780" name="Text Box 60"/>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5</a:t>
            </a:r>
          </a:p>
        </p:txBody>
      </p:sp>
      <p:sp>
        <p:nvSpPr>
          <p:cNvPr id="30781" name="Text Box 61"/>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0</a:t>
            </a:r>
          </a:p>
        </p:txBody>
      </p:sp>
      <p:sp>
        <p:nvSpPr>
          <p:cNvPr id="30782" name="Text Box 62"/>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 Expanding</a:t>
            </a:r>
          </a:p>
        </p:txBody>
      </p:sp>
      <p:sp>
        <p:nvSpPr>
          <p:cNvPr id="30783" name="Text Box 63"/>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C, D, E, F</a:t>
            </a:r>
          </a:p>
        </p:txBody>
      </p:sp>
      <p:sp>
        <p:nvSpPr>
          <p:cNvPr id="30784" name="Text Box 64"/>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4</a:t>
            </a:r>
          </a:p>
        </p:txBody>
      </p:sp>
      <p:sp>
        <p:nvSpPr>
          <p:cNvPr id="30785" name="Text Box 65"/>
          <p:cNvSpPr txBox="1">
            <a:spLocks noChangeArrowheads="1"/>
          </p:cNvSpPr>
          <p:nvPr/>
        </p:nvSpPr>
        <p:spPr bwMode="auto">
          <a:xfrm>
            <a:off x="2286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Nodes expanded: 3</a:t>
            </a:r>
          </a:p>
        </p:txBody>
      </p:sp>
      <p:sp>
        <p:nvSpPr>
          <p:cNvPr id="30786" name="Text Box 66"/>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1</a:t>
            </a:r>
          </a:p>
        </p:txBody>
      </p:sp>
      <p:sp>
        <p:nvSpPr>
          <p:cNvPr id="30788" name="Text Box 68"/>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 Backtracking</a:t>
            </a:r>
          </a:p>
        </p:txBody>
      </p:sp>
      <p:sp>
        <p:nvSpPr>
          <p:cNvPr id="30789" name="Text Box 69"/>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0</a:t>
            </a:r>
          </a:p>
        </p:txBody>
      </p:sp>
      <p:sp>
        <p:nvSpPr>
          <p:cNvPr id="30790" name="Text Box 70"/>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1</a:t>
            </a:r>
          </a:p>
        </p:txBody>
      </p:sp>
      <p:sp>
        <p:nvSpPr>
          <p:cNvPr id="30791" name="Text Box 71"/>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D, E, F</a:t>
            </a:r>
          </a:p>
        </p:txBody>
      </p:sp>
      <p:sp>
        <p:nvSpPr>
          <p:cNvPr id="30792" name="Text Box 72"/>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3</a:t>
            </a:r>
          </a:p>
        </p:txBody>
      </p:sp>
      <p:sp>
        <p:nvSpPr>
          <p:cNvPr id="30793" name="Text Box 73"/>
          <p:cNvSpPr txBox="1">
            <a:spLocks noChangeArrowheads="1"/>
          </p:cNvSpPr>
          <p:nvPr/>
        </p:nvSpPr>
        <p:spPr bwMode="auto">
          <a:xfrm>
            <a:off x="2286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Nodes expanded: 4</a:t>
            </a:r>
          </a:p>
        </p:txBody>
      </p:sp>
      <p:sp>
        <p:nvSpPr>
          <p:cNvPr id="30794" name="Text Box 74"/>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 Expanding</a:t>
            </a:r>
          </a:p>
        </p:txBody>
      </p:sp>
      <p:sp>
        <p:nvSpPr>
          <p:cNvPr id="30795" name="Text Box 75"/>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 Backtracking</a:t>
            </a:r>
          </a:p>
        </p:txBody>
      </p:sp>
      <p:sp>
        <p:nvSpPr>
          <p:cNvPr id="30796" name="Text Box 76"/>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0</a:t>
            </a:r>
          </a:p>
        </p:txBody>
      </p:sp>
      <p:sp>
        <p:nvSpPr>
          <p:cNvPr id="30797" name="Text Box 77"/>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1</a:t>
            </a:r>
          </a:p>
        </p:txBody>
      </p:sp>
      <p:sp>
        <p:nvSpPr>
          <p:cNvPr id="30798" name="Text Box 78"/>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E, F</a:t>
            </a:r>
          </a:p>
        </p:txBody>
      </p:sp>
      <p:sp>
        <p:nvSpPr>
          <p:cNvPr id="30799" name="Text Box 79"/>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2</a:t>
            </a:r>
          </a:p>
        </p:txBody>
      </p:sp>
      <p:sp>
        <p:nvSpPr>
          <p:cNvPr id="30800" name="Text Box 80"/>
          <p:cNvSpPr txBox="1">
            <a:spLocks noChangeArrowheads="1"/>
          </p:cNvSpPr>
          <p:nvPr/>
        </p:nvSpPr>
        <p:spPr bwMode="auto">
          <a:xfrm>
            <a:off x="2286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Nodes expanded: 5</a:t>
            </a:r>
          </a:p>
        </p:txBody>
      </p:sp>
      <p:sp>
        <p:nvSpPr>
          <p:cNvPr id="30801" name="Text Box 81"/>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 Expanding</a:t>
            </a:r>
          </a:p>
        </p:txBody>
      </p:sp>
      <p:sp>
        <p:nvSpPr>
          <p:cNvPr id="30802" name="Text Box 82"/>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 Backtracking</a:t>
            </a:r>
          </a:p>
        </p:txBody>
      </p:sp>
      <p:sp>
        <p:nvSpPr>
          <p:cNvPr id="30804" name="Text Box 84"/>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0</a:t>
            </a:r>
          </a:p>
        </p:txBody>
      </p:sp>
      <p:cxnSp>
        <p:nvCxnSpPr>
          <p:cNvPr id="30805" name="AutoShape 85"/>
          <p:cNvCxnSpPr>
            <a:cxnSpLocks noChangeShapeType="1"/>
            <a:stCxn id="30744" idx="2"/>
            <a:endCxn id="30725" idx="0"/>
          </p:cNvCxnSpPr>
          <p:nvPr/>
        </p:nvCxnSpPr>
        <p:spPr bwMode="auto">
          <a:xfrm>
            <a:off x="4533900" y="833438"/>
            <a:ext cx="1828800" cy="5381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806" name="Text Box 86"/>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1</a:t>
            </a:r>
          </a:p>
        </p:txBody>
      </p:sp>
      <p:sp>
        <p:nvSpPr>
          <p:cNvPr id="30807" name="Text Box 87"/>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 Expanding</a:t>
            </a:r>
          </a:p>
        </p:txBody>
      </p:sp>
      <p:sp>
        <p:nvSpPr>
          <p:cNvPr id="30812" name="Text Box 92"/>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F</a:t>
            </a:r>
          </a:p>
        </p:txBody>
      </p:sp>
      <p:sp>
        <p:nvSpPr>
          <p:cNvPr id="30815" name="Text Box 95"/>
          <p:cNvSpPr txBox="1">
            <a:spLocks noChangeArrowheads="1"/>
          </p:cNvSpPr>
          <p:nvPr/>
        </p:nvSpPr>
        <p:spPr bwMode="auto">
          <a:xfrm>
            <a:off x="6096000" y="1371600"/>
            <a:ext cx="533400" cy="528638"/>
          </a:xfrm>
          <a:prstGeom prst="rect">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bg1"/>
                </a:solidFill>
              </a:rPr>
              <a:t>E</a:t>
            </a:r>
          </a:p>
        </p:txBody>
      </p:sp>
      <p:sp>
        <p:nvSpPr>
          <p:cNvPr id="30816" name="Text Box 96"/>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 Backtracking</a:t>
            </a:r>
          </a:p>
        </p:txBody>
      </p:sp>
      <p:cxnSp>
        <p:nvCxnSpPr>
          <p:cNvPr id="30817" name="AutoShape 97"/>
          <p:cNvCxnSpPr>
            <a:cxnSpLocks noChangeShapeType="1"/>
            <a:stCxn id="30815" idx="0"/>
            <a:endCxn id="30744" idx="2"/>
          </p:cNvCxnSpPr>
          <p:nvPr/>
        </p:nvCxnSpPr>
        <p:spPr bwMode="auto">
          <a:xfrm flipH="1" flipV="1">
            <a:off x="4533900" y="833438"/>
            <a:ext cx="1828800" cy="5381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818" name="Text Box 98"/>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0</a:t>
            </a:r>
          </a:p>
        </p:txBody>
      </p:sp>
      <p:cxnSp>
        <p:nvCxnSpPr>
          <p:cNvPr id="30819" name="AutoShape 99"/>
          <p:cNvCxnSpPr>
            <a:cxnSpLocks noChangeShapeType="1"/>
            <a:stCxn id="30744" idx="2"/>
            <a:endCxn id="30726" idx="0"/>
          </p:cNvCxnSpPr>
          <p:nvPr/>
        </p:nvCxnSpPr>
        <p:spPr bwMode="auto">
          <a:xfrm>
            <a:off x="4533900" y="833438"/>
            <a:ext cx="3733800" cy="5381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820" name="Text Box 100"/>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 Expanding</a:t>
            </a:r>
          </a:p>
        </p:txBody>
      </p:sp>
      <p:sp>
        <p:nvSpPr>
          <p:cNvPr id="30821" name="Text Box 101"/>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1</a:t>
            </a:r>
          </a:p>
        </p:txBody>
      </p:sp>
      <p:sp>
        <p:nvSpPr>
          <p:cNvPr id="30826" name="Text Box 106"/>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Empty</a:t>
            </a:r>
          </a:p>
        </p:txBody>
      </p:sp>
      <p:sp>
        <p:nvSpPr>
          <p:cNvPr id="30829" name="Text Box 109"/>
          <p:cNvSpPr txBox="1">
            <a:spLocks noChangeArrowheads="1"/>
          </p:cNvSpPr>
          <p:nvPr/>
        </p:nvSpPr>
        <p:spPr bwMode="auto">
          <a:xfrm>
            <a:off x="8001000" y="1371600"/>
            <a:ext cx="533400" cy="528638"/>
          </a:xfrm>
          <a:prstGeom prst="rect">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bg1"/>
                </a:solidFill>
              </a:rPr>
              <a:t>F</a:t>
            </a:r>
          </a:p>
        </p:txBody>
      </p:sp>
      <p:cxnSp>
        <p:nvCxnSpPr>
          <p:cNvPr id="30832" name="AutoShape 112"/>
          <p:cNvCxnSpPr>
            <a:cxnSpLocks noChangeShapeType="1"/>
            <a:stCxn id="30744" idx="2"/>
          </p:cNvCxnSpPr>
          <p:nvPr/>
        </p:nvCxnSpPr>
        <p:spPr bwMode="auto">
          <a:xfrm flipH="1">
            <a:off x="2133600" y="833438"/>
            <a:ext cx="2400300" cy="1255712"/>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834" name="Text Box 114"/>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0</a:t>
            </a:r>
          </a:p>
        </p:txBody>
      </p:sp>
      <p:sp>
        <p:nvSpPr>
          <p:cNvPr id="30835" name="Text Box 115"/>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1</a:t>
            </a:r>
          </a:p>
        </p:txBody>
      </p:sp>
      <p:sp>
        <p:nvSpPr>
          <p:cNvPr id="30911" name="Text Box 191"/>
          <p:cNvSpPr txBox="1">
            <a:spLocks noChangeArrowheads="1"/>
          </p:cNvSpPr>
          <p:nvPr/>
        </p:nvSpPr>
        <p:spPr bwMode="auto">
          <a:xfrm>
            <a:off x="1371600" y="6172200"/>
            <a:ext cx="7086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ITERATIVE DEEPENING SEARCH PATTERN (1</a:t>
            </a:r>
            <a:r>
              <a:rPr lang="en-US" altLang="en-US" b="1" baseline="30000"/>
              <a:t>st</a:t>
            </a:r>
            <a:r>
              <a:rPr lang="en-US" altLang="en-US" b="1"/>
              <a:t> ITERATION)</a:t>
            </a:r>
          </a:p>
        </p:txBody>
      </p:sp>
      <p:sp>
        <p:nvSpPr>
          <p:cNvPr id="30912" name="Text Box 192"/>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1</a:t>
            </a:r>
          </a:p>
        </p:txBody>
      </p:sp>
      <p:sp>
        <p:nvSpPr>
          <p:cNvPr id="30913" name="Text Box 193"/>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0</a:t>
            </a:r>
          </a:p>
        </p:txBody>
      </p:sp>
      <p:sp>
        <p:nvSpPr>
          <p:cNvPr id="30914" name="Text Box 194"/>
          <p:cNvSpPr txBox="1">
            <a:spLocks noChangeArrowheads="1"/>
          </p:cNvSpPr>
          <p:nvPr/>
        </p:nvSpPr>
        <p:spPr bwMode="auto">
          <a:xfrm>
            <a:off x="723899" y="4161019"/>
            <a:ext cx="8077200" cy="65087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solidFill>
                  <a:srgbClr val="FF3300"/>
                </a:solidFill>
              </a:rPr>
              <a:t>As this is the 1</a:t>
            </a:r>
            <a:r>
              <a:rPr lang="en-US" altLang="en-US" baseline="30000" dirty="0">
                <a:solidFill>
                  <a:srgbClr val="FF3300"/>
                </a:solidFill>
              </a:rPr>
              <a:t>st</a:t>
            </a:r>
            <a:r>
              <a:rPr lang="en-US" altLang="en-US" dirty="0">
                <a:solidFill>
                  <a:srgbClr val="FF3300"/>
                </a:solidFill>
              </a:rPr>
              <a:t> iteration of the search, we cannot search past any level greater than level one.</a:t>
            </a:r>
            <a:r>
              <a:rPr lang="en-US" altLang="en-US" dirty="0"/>
              <a:t> </a:t>
            </a:r>
            <a:r>
              <a:rPr lang="en-US" altLang="en-US" dirty="0">
                <a:solidFill>
                  <a:srgbClr val="FF3300"/>
                </a:solidFill>
              </a:rPr>
              <a:t>This iteration now ends, and we begin a 2</a:t>
            </a:r>
            <a:r>
              <a:rPr lang="en-US" altLang="en-US" baseline="30000" dirty="0">
                <a:solidFill>
                  <a:srgbClr val="FF3300"/>
                </a:solidFill>
              </a:rPr>
              <a:t>nd</a:t>
            </a:r>
            <a:r>
              <a:rPr lang="en-US" altLang="en-US" dirty="0">
                <a:solidFill>
                  <a:srgbClr val="FF3300"/>
                </a:solidFill>
              </a:rPr>
              <a:t> iteration.</a:t>
            </a:r>
          </a:p>
        </p:txBody>
      </p:sp>
      <p:cxnSp>
        <p:nvCxnSpPr>
          <p:cNvPr id="30918" name="AutoShape 198"/>
          <p:cNvCxnSpPr>
            <a:cxnSpLocks noChangeShapeType="1"/>
            <a:stCxn id="30744" idx="2"/>
            <a:endCxn id="30754" idx="0"/>
          </p:cNvCxnSpPr>
          <p:nvPr/>
        </p:nvCxnSpPr>
        <p:spPr bwMode="auto">
          <a:xfrm flipH="1">
            <a:off x="2628900" y="833438"/>
            <a:ext cx="1905000" cy="5381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919" name="AutoShape 199"/>
          <p:cNvCxnSpPr>
            <a:cxnSpLocks noChangeShapeType="1"/>
            <a:stCxn id="30754" idx="0"/>
            <a:endCxn id="30744" idx="2"/>
          </p:cNvCxnSpPr>
          <p:nvPr/>
        </p:nvCxnSpPr>
        <p:spPr bwMode="auto">
          <a:xfrm flipV="1">
            <a:off x="2628900" y="833438"/>
            <a:ext cx="1905000" cy="5381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920" name="AutoShape 200"/>
          <p:cNvCxnSpPr>
            <a:cxnSpLocks noChangeShapeType="1"/>
            <a:stCxn id="30744" idx="2"/>
            <a:endCxn id="30763" idx="0"/>
          </p:cNvCxnSpPr>
          <p:nvPr/>
        </p:nvCxnSpPr>
        <p:spPr bwMode="auto">
          <a:xfrm>
            <a:off x="4533900" y="833438"/>
            <a:ext cx="0" cy="5381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921" name="AutoShape 201"/>
          <p:cNvCxnSpPr>
            <a:cxnSpLocks noChangeShapeType="1"/>
            <a:stCxn id="30763" idx="0"/>
            <a:endCxn id="30744" idx="2"/>
          </p:cNvCxnSpPr>
          <p:nvPr/>
        </p:nvCxnSpPr>
        <p:spPr bwMode="auto">
          <a:xfrm flipV="1">
            <a:off x="4533900" y="833438"/>
            <a:ext cx="0" cy="5381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922" name="Text Box 202"/>
          <p:cNvSpPr txBox="1">
            <a:spLocks noChangeArrowheads="1"/>
          </p:cNvSpPr>
          <p:nvPr/>
        </p:nvSpPr>
        <p:spPr bwMode="auto">
          <a:xfrm>
            <a:off x="2286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Nodes expanded: 6</a:t>
            </a:r>
          </a:p>
        </p:txBody>
      </p:sp>
      <p:sp>
        <p:nvSpPr>
          <p:cNvPr id="30923" name="Text Box 203"/>
          <p:cNvSpPr txBox="1">
            <a:spLocks noChangeArrowheads="1"/>
          </p:cNvSpPr>
          <p:nvPr/>
        </p:nvSpPr>
        <p:spPr bwMode="auto">
          <a:xfrm>
            <a:off x="2286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Nodes expanded: 7</a:t>
            </a:r>
          </a:p>
        </p:txBody>
      </p:sp>
      <p:sp>
        <p:nvSpPr>
          <p:cNvPr id="30926" name="Text Box 206"/>
          <p:cNvSpPr txBox="1">
            <a:spLocks noChangeArrowheads="1"/>
          </p:cNvSpPr>
          <p:nvPr/>
        </p:nvSpPr>
        <p:spPr bwMode="auto">
          <a:xfrm>
            <a:off x="4381500" y="3476716"/>
            <a:ext cx="441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rgbClr val="FF3300"/>
                </a:solidFill>
              </a:rPr>
              <a:t>We now back track to expand node C, and the process continues. </a:t>
            </a:r>
          </a:p>
        </p:txBody>
      </p:sp>
    </p:spTree>
    <p:extLst>
      <p:ext uri="{BB962C8B-B14F-4D97-AF65-F5344CB8AC3E}">
        <p14:creationId xmlns:p14="http://schemas.microsoft.com/office/powerpoint/2010/main" val="13805948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2"/>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0775"/>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0776"/>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30781"/>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30765"/>
                                        </p:tgtEl>
                                        <p:attrNameLst>
                                          <p:attrName>style.visibility</p:attrName>
                                        </p:attrNameLst>
                                      </p:cBhvr>
                                      <p:to>
                                        <p:strVal val="visible"/>
                                      </p:to>
                                    </p:set>
                                  </p:childTnLst>
                                  <p:subTnLst>
                                    <p:set>
                                      <p:cBhvr override="childStyle">
                                        <p:cTn dur="1" fill="hold" display="0" masterRel="nextClick" afterEffect="1"/>
                                        <p:tgtEl>
                                          <p:spTgt spid="30765"/>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0766"/>
                                        </p:tgtEl>
                                        <p:attrNameLst>
                                          <p:attrName>style.visibility</p:attrName>
                                        </p:attrNameLst>
                                      </p:cBhvr>
                                      <p:to>
                                        <p:strVal val="visible"/>
                                      </p:to>
                                    </p:set>
                                  </p:childTnLst>
                                  <p:subTnLst>
                                    <p:set>
                                      <p:cBhvr override="childStyle">
                                        <p:cTn dur="1" fill="hold" display="0" masterRel="nextClick" afterEffect="1"/>
                                        <p:tgtEl>
                                          <p:spTgt spid="30766"/>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0782"/>
                                        </p:tgtEl>
                                        <p:attrNameLst>
                                          <p:attrName>style.visibility</p:attrName>
                                        </p:attrNameLst>
                                      </p:cBhvr>
                                      <p:to>
                                        <p:strVal val="visible"/>
                                      </p:to>
                                    </p:set>
                                    <p:animEffect transition="in" filter="dissolve">
                                      <p:cBhvr>
                                        <p:cTn id="27" dur="500"/>
                                        <p:tgtEl>
                                          <p:spTgt spid="30782"/>
                                        </p:tgtEl>
                                      </p:cBhvr>
                                    </p:animEffect>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499"/>
                                          </p:stCondLst>
                                        </p:cTn>
                                        <p:tgtEl>
                                          <p:spTgt spid="30739"/>
                                        </p:tgtEl>
                                        <p:attrNameLst>
                                          <p:attrName>style.visibility</p:attrName>
                                        </p:attrNameLst>
                                      </p:cBhvr>
                                      <p:to>
                                        <p:strVal val="visible"/>
                                      </p:to>
                                    </p:set>
                                  </p:childTnLst>
                                </p:cTn>
                              </p:par>
                            </p:childTnLst>
                          </p:cTn>
                        </p:par>
                        <p:par>
                          <p:cTn id="31" fill="hold" nodeType="afterGroup">
                            <p:stCondLst>
                              <p:cond delay="1000"/>
                            </p:stCondLst>
                            <p:childTnLst>
                              <p:par>
                                <p:cTn id="32" presetID="1" presetClass="entr" presetSubtype="0" fill="hold" grpId="0" nodeType="afterEffect">
                                  <p:stCondLst>
                                    <p:cond delay="0"/>
                                  </p:stCondLst>
                                  <p:childTnLst>
                                    <p:set>
                                      <p:cBhvr>
                                        <p:cTn id="33" dur="1" fill="hold">
                                          <p:stCondLst>
                                            <p:cond delay="499"/>
                                          </p:stCondLst>
                                        </p:cTn>
                                        <p:tgtEl>
                                          <p:spTgt spid="30726"/>
                                        </p:tgtEl>
                                        <p:attrNameLst>
                                          <p:attrName>style.visibility</p:attrName>
                                        </p:attrNameLst>
                                      </p:cBhvr>
                                      <p:to>
                                        <p:strVal val="visible"/>
                                      </p:to>
                                    </p:set>
                                  </p:childTnLst>
                                </p:cTn>
                              </p:par>
                            </p:childTnLst>
                          </p:cTn>
                        </p:par>
                        <p:par>
                          <p:cTn id="34" fill="hold" nodeType="afterGroup">
                            <p:stCondLst>
                              <p:cond delay="1500"/>
                            </p:stCondLst>
                            <p:childTnLst>
                              <p:par>
                                <p:cTn id="35" presetID="1" presetClass="entr" presetSubtype="0" fill="hold" nodeType="afterEffect">
                                  <p:stCondLst>
                                    <p:cond delay="0"/>
                                  </p:stCondLst>
                                  <p:childTnLst>
                                    <p:set>
                                      <p:cBhvr>
                                        <p:cTn id="36" dur="1" fill="hold">
                                          <p:stCondLst>
                                            <p:cond delay="499"/>
                                          </p:stCondLst>
                                        </p:cTn>
                                        <p:tgtEl>
                                          <p:spTgt spid="30740"/>
                                        </p:tgtEl>
                                        <p:attrNameLst>
                                          <p:attrName>style.visibility</p:attrName>
                                        </p:attrNameLst>
                                      </p:cBhvr>
                                      <p:to>
                                        <p:strVal val="visible"/>
                                      </p:to>
                                    </p:set>
                                  </p:childTnLst>
                                </p:cTn>
                              </p:par>
                            </p:childTnLst>
                          </p:cTn>
                        </p:par>
                        <p:par>
                          <p:cTn id="37" fill="hold" nodeType="afterGroup">
                            <p:stCondLst>
                              <p:cond delay="2000"/>
                            </p:stCondLst>
                            <p:childTnLst>
                              <p:par>
                                <p:cTn id="38" presetID="1" presetClass="entr" presetSubtype="0" fill="hold" grpId="0" nodeType="afterEffect">
                                  <p:stCondLst>
                                    <p:cond delay="0"/>
                                  </p:stCondLst>
                                  <p:childTnLst>
                                    <p:set>
                                      <p:cBhvr>
                                        <p:cTn id="39" dur="1" fill="hold">
                                          <p:stCondLst>
                                            <p:cond delay="499"/>
                                          </p:stCondLst>
                                        </p:cTn>
                                        <p:tgtEl>
                                          <p:spTgt spid="30725"/>
                                        </p:tgtEl>
                                        <p:attrNameLst>
                                          <p:attrName>style.visibility</p:attrName>
                                        </p:attrNameLst>
                                      </p:cBhvr>
                                      <p:to>
                                        <p:strVal val="visible"/>
                                      </p:to>
                                    </p:set>
                                  </p:childTnLst>
                                </p:cTn>
                              </p:par>
                            </p:childTnLst>
                          </p:cTn>
                        </p:par>
                        <p:par>
                          <p:cTn id="40" fill="hold" nodeType="afterGroup">
                            <p:stCondLst>
                              <p:cond delay="2500"/>
                            </p:stCondLst>
                            <p:childTnLst>
                              <p:par>
                                <p:cTn id="41" presetID="1" presetClass="entr" presetSubtype="0" fill="hold" nodeType="afterEffect">
                                  <p:stCondLst>
                                    <p:cond delay="0"/>
                                  </p:stCondLst>
                                  <p:childTnLst>
                                    <p:set>
                                      <p:cBhvr>
                                        <p:cTn id="42" dur="1" fill="hold">
                                          <p:stCondLst>
                                            <p:cond delay="499"/>
                                          </p:stCondLst>
                                        </p:cTn>
                                        <p:tgtEl>
                                          <p:spTgt spid="30741"/>
                                        </p:tgtEl>
                                        <p:attrNameLst>
                                          <p:attrName>style.visibility</p:attrName>
                                        </p:attrNameLst>
                                      </p:cBhvr>
                                      <p:to>
                                        <p:strVal val="visible"/>
                                      </p:to>
                                    </p:set>
                                  </p:childTnLst>
                                </p:cTn>
                              </p:par>
                            </p:childTnLst>
                          </p:cTn>
                        </p:par>
                        <p:par>
                          <p:cTn id="43" fill="hold" nodeType="afterGroup">
                            <p:stCondLst>
                              <p:cond delay="3000"/>
                            </p:stCondLst>
                            <p:childTnLst>
                              <p:par>
                                <p:cTn id="44" presetID="1" presetClass="entr" presetSubtype="0" fill="hold" grpId="0" nodeType="afterEffect">
                                  <p:stCondLst>
                                    <p:cond delay="0"/>
                                  </p:stCondLst>
                                  <p:childTnLst>
                                    <p:set>
                                      <p:cBhvr>
                                        <p:cTn id="45" dur="1" fill="hold">
                                          <p:stCondLst>
                                            <p:cond delay="499"/>
                                          </p:stCondLst>
                                        </p:cTn>
                                        <p:tgtEl>
                                          <p:spTgt spid="30724"/>
                                        </p:tgtEl>
                                        <p:attrNameLst>
                                          <p:attrName>style.visibility</p:attrName>
                                        </p:attrNameLst>
                                      </p:cBhvr>
                                      <p:to>
                                        <p:strVal val="visible"/>
                                      </p:to>
                                    </p:set>
                                  </p:childTnLst>
                                </p:cTn>
                              </p:par>
                            </p:childTnLst>
                          </p:cTn>
                        </p:par>
                        <p:par>
                          <p:cTn id="46" fill="hold" nodeType="afterGroup">
                            <p:stCondLst>
                              <p:cond delay="3500"/>
                            </p:stCondLst>
                            <p:childTnLst>
                              <p:par>
                                <p:cTn id="47" presetID="1" presetClass="entr" presetSubtype="0" fill="hold" nodeType="afterEffect">
                                  <p:stCondLst>
                                    <p:cond delay="0"/>
                                  </p:stCondLst>
                                  <p:childTnLst>
                                    <p:set>
                                      <p:cBhvr>
                                        <p:cTn id="48" dur="1" fill="hold">
                                          <p:stCondLst>
                                            <p:cond delay="499"/>
                                          </p:stCondLst>
                                        </p:cTn>
                                        <p:tgtEl>
                                          <p:spTgt spid="30742"/>
                                        </p:tgtEl>
                                        <p:attrNameLst>
                                          <p:attrName>style.visibility</p:attrName>
                                        </p:attrNameLst>
                                      </p:cBhvr>
                                      <p:to>
                                        <p:strVal val="visible"/>
                                      </p:to>
                                    </p:set>
                                  </p:childTnLst>
                                </p:cTn>
                              </p:par>
                            </p:childTnLst>
                          </p:cTn>
                        </p:par>
                        <p:par>
                          <p:cTn id="49" fill="hold" nodeType="afterGroup">
                            <p:stCondLst>
                              <p:cond delay="4000"/>
                            </p:stCondLst>
                            <p:childTnLst>
                              <p:par>
                                <p:cTn id="50" presetID="1" presetClass="entr" presetSubtype="0" fill="hold" grpId="0" nodeType="afterEffect">
                                  <p:stCondLst>
                                    <p:cond delay="0"/>
                                  </p:stCondLst>
                                  <p:childTnLst>
                                    <p:set>
                                      <p:cBhvr>
                                        <p:cTn id="51" dur="1" fill="hold">
                                          <p:stCondLst>
                                            <p:cond delay="499"/>
                                          </p:stCondLst>
                                        </p:cTn>
                                        <p:tgtEl>
                                          <p:spTgt spid="30723"/>
                                        </p:tgtEl>
                                        <p:attrNameLst>
                                          <p:attrName>style.visibility</p:attrName>
                                        </p:attrNameLst>
                                      </p:cBhvr>
                                      <p:to>
                                        <p:strVal val="visible"/>
                                      </p:to>
                                    </p:set>
                                  </p:childTnLst>
                                </p:cTn>
                              </p:par>
                            </p:childTnLst>
                          </p:cTn>
                        </p:par>
                        <p:par>
                          <p:cTn id="52" fill="hold" nodeType="afterGroup">
                            <p:stCondLst>
                              <p:cond delay="4500"/>
                            </p:stCondLst>
                            <p:childTnLst>
                              <p:par>
                                <p:cTn id="53" presetID="1" presetClass="entr" presetSubtype="0" fill="hold" nodeType="afterEffect">
                                  <p:stCondLst>
                                    <p:cond delay="0"/>
                                  </p:stCondLst>
                                  <p:childTnLst>
                                    <p:set>
                                      <p:cBhvr>
                                        <p:cTn id="54" dur="1" fill="hold">
                                          <p:stCondLst>
                                            <p:cond delay="499"/>
                                          </p:stCondLst>
                                        </p:cTn>
                                        <p:tgtEl>
                                          <p:spTgt spid="30743"/>
                                        </p:tgtEl>
                                        <p:attrNameLst>
                                          <p:attrName>style.visibility</p:attrName>
                                        </p:attrNameLst>
                                      </p:cBhvr>
                                      <p:to>
                                        <p:strVal val="visible"/>
                                      </p:to>
                                    </p:set>
                                  </p:childTnLst>
                                </p:cTn>
                              </p:par>
                            </p:childTnLst>
                          </p:cTn>
                        </p:par>
                        <p:par>
                          <p:cTn id="55" fill="hold" nodeType="afterGroup">
                            <p:stCondLst>
                              <p:cond delay="5000"/>
                            </p:stCondLst>
                            <p:childTnLst>
                              <p:par>
                                <p:cTn id="56" presetID="1" presetClass="entr" presetSubtype="0" fill="hold" grpId="0" nodeType="afterEffect">
                                  <p:stCondLst>
                                    <p:cond delay="0"/>
                                  </p:stCondLst>
                                  <p:childTnLst>
                                    <p:set>
                                      <p:cBhvr>
                                        <p:cTn id="57" dur="1" fill="hold">
                                          <p:stCondLst>
                                            <p:cond delay="499"/>
                                          </p:stCondLst>
                                        </p:cTn>
                                        <p:tgtEl>
                                          <p:spTgt spid="30727"/>
                                        </p:tgtEl>
                                        <p:attrNameLst>
                                          <p:attrName>style.visibility</p:attrName>
                                        </p:attrNameLst>
                                      </p:cBhvr>
                                      <p:to>
                                        <p:strVal val="visible"/>
                                      </p:to>
                                    </p:set>
                                  </p:childTnLst>
                                </p:cTn>
                              </p:par>
                            </p:childTnLst>
                          </p:cTn>
                        </p:par>
                        <p:par>
                          <p:cTn id="58" fill="hold" nodeType="afterGroup">
                            <p:stCondLst>
                              <p:cond delay="5500"/>
                            </p:stCondLst>
                            <p:childTnLst>
                              <p:par>
                                <p:cTn id="59" presetID="9" presetClass="entr" presetSubtype="0" fill="hold" grpId="0" nodeType="afterEffect">
                                  <p:stCondLst>
                                    <p:cond delay="0"/>
                                  </p:stCondLst>
                                  <p:childTnLst>
                                    <p:set>
                                      <p:cBhvr>
                                        <p:cTn id="60" dur="1" fill="hold">
                                          <p:stCondLst>
                                            <p:cond delay="0"/>
                                          </p:stCondLst>
                                        </p:cTn>
                                        <p:tgtEl>
                                          <p:spTgt spid="30778"/>
                                        </p:tgtEl>
                                        <p:attrNameLst>
                                          <p:attrName>style.visibility</p:attrName>
                                        </p:attrNameLst>
                                      </p:cBhvr>
                                      <p:to>
                                        <p:strVal val="visible"/>
                                      </p:to>
                                    </p:set>
                                    <p:animEffect transition="in" filter="dissolve">
                                      <p:cBhvr>
                                        <p:cTn id="61" dur="500"/>
                                        <p:tgtEl>
                                          <p:spTgt spid="30778"/>
                                        </p:tgtEl>
                                      </p:cBhvr>
                                    </p:animEffect>
                                  </p:childTnLst>
                                </p:cTn>
                              </p:par>
                            </p:childTnLst>
                          </p:cTn>
                        </p:par>
                        <p:par>
                          <p:cTn id="62" fill="hold" nodeType="afterGroup">
                            <p:stCondLst>
                              <p:cond delay="6000"/>
                            </p:stCondLst>
                            <p:childTnLst>
                              <p:par>
                                <p:cTn id="63" presetID="1" presetClass="entr" presetSubtype="0" fill="hold" grpId="0" nodeType="afterEffect">
                                  <p:stCondLst>
                                    <p:cond delay="0"/>
                                  </p:stCondLst>
                                  <p:childTnLst>
                                    <p:set>
                                      <p:cBhvr>
                                        <p:cTn id="64" dur="1" fill="hold">
                                          <p:stCondLst>
                                            <p:cond delay="499"/>
                                          </p:stCondLst>
                                        </p:cTn>
                                        <p:tgtEl>
                                          <p:spTgt spid="30780"/>
                                        </p:tgtEl>
                                        <p:attrNameLst>
                                          <p:attrName>style.visibility</p:attrName>
                                        </p:attrNameLst>
                                      </p:cBhvr>
                                      <p:to>
                                        <p:strVal val="visible"/>
                                      </p:to>
                                    </p:set>
                                  </p:childTnLst>
                                </p:cTn>
                              </p:par>
                            </p:childTnLst>
                          </p:cTn>
                        </p:par>
                        <p:par>
                          <p:cTn id="65" fill="hold" nodeType="afterGroup">
                            <p:stCondLst>
                              <p:cond delay="6500"/>
                            </p:stCondLst>
                            <p:childTnLst>
                              <p:par>
                                <p:cTn id="66" presetID="1" presetClass="entr" presetSubtype="0" fill="hold" grpId="0" nodeType="afterEffect">
                                  <p:stCondLst>
                                    <p:cond delay="0"/>
                                  </p:stCondLst>
                                  <p:childTnLst>
                                    <p:set>
                                      <p:cBhvr>
                                        <p:cTn id="67" dur="1" fill="hold">
                                          <p:stCondLst>
                                            <p:cond delay="499"/>
                                          </p:stCondLst>
                                        </p:cTn>
                                        <p:tgtEl>
                                          <p:spTgt spid="30744"/>
                                        </p:tgtEl>
                                        <p:attrNameLst>
                                          <p:attrName>style.visibility</p:attrName>
                                        </p:attrNameLst>
                                      </p:cBhvr>
                                      <p:to>
                                        <p:strVal val="visible"/>
                                      </p:to>
                                    </p:set>
                                  </p:childTnLst>
                                </p:cTn>
                              </p:par>
                            </p:childTnLst>
                          </p:cTn>
                        </p:par>
                        <p:par>
                          <p:cTn id="68" fill="hold" nodeType="afterGroup">
                            <p:stCondLst>
                              <p:cond delay="7000"/>
                            </p:stCondLst>
                            <p:childTnLst>
                              <p:par>
                                <p:cTn id="69" presetID="1" presetClass="entr" presetSubtype="0" fill="hold" grpId="0" nodeType="afterEffect">
                                  <p:stCondLst>
                                    <p:cond delay="0"/>
                                  </p:stCondLst>
                                  <p:childTnLst>
                                    <p:set>
                                      <p:cBhvr>
                                        <p:cTn id="70" dur="1" fill="hold">
                                          <p:stCondLst>
                                            <p:cond delay="499"/>
                                          </p:stCondLst>
                                        </p:cTn>
                                        <p:tgtEl>
                                          <p:spTgt spid="30777"/>
                                        </p:tgtEl>
                                        <p:attrNameLst>
                                          <p:attrName>style.visibility</p:attrName>
                                        </p:attrNameLst>
                                      </p:cBhvr>
                                      <p:to>
                                        <p:strVal val="visible"/>
                                      </p:to>
                                    </p:set>
                                  </p:childTnLst>
                                </p:cTn>
                              </p:par>
                            </p:childTnLst>
                          </p:cTn>
                        </p:par>
                        <p:par>
                          <p:cTn id="71" fill="hold" nodeType="afterGroup">
                            <p:stCondLst>
                              <p:cond delay="7500"/>
                            </p:stCondLst>
                            <p:childTnLst>
                              <p:par>
                                <p:cTn id="72" presetID="1" presetClass="entr" presetSubtype="0" fill="hold" grpId="0" nodeType="afterEffect">
                                  <p:stCondLst>
                                    <p:cond delay="0"/>
                                  </p:stCondLst>
                                  <p:childTnLst>
                                    <p:set>
                                      <p:cBhvr>
                                        <p:cTn id="73" dur="1" fill="hold">
                                          <p:stCondLst>
                                            <p:cond delay="499"/>
                                          </p:stCondLst>
                                        </p:cTn>
                                        <p:tgtEl>
                                          <p:spTgt spid="30768"/>
                                        </p:tgtEl>
                                        <p:attrNameLst>
                                          <p:attrName>style.visibility</p:attrName>
                                        </p:attrNameLst>
                                      </p:cBhvr>
                                      <p:to>
                                        <p:strVal val="visible"/>
                                      </p:to>
                                    </p:set>
                                  </p:childTnLst>
                                  <p:subTnLst>
                                    <p:set>
                                      <p:cBhvr override="childStyle">
                                        <p:cTn dur="1" fill="hold" display="0" masterRel="nextClick" afterEffect="1"/>
                                        <p:tgtEl>
                                          <p:spTgt spid="30768"/>
                                        </p:tgtEl>
                                        <p:attrNameLst>
                                          <p:attrName>style.visibility</p:attrName>
                                        </p:attrNameLst>
                                      </p:cBhvr>
                                      <p:to>
                                        <p:strVal val="hidden"/>
                                      </p:to>
                                    </p:set>
                                  </p:sub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nodeType="clickEffect">
                                  <p:stCondLst>
                                    <p:cond delay="0"/>
                                  </p:stCondLst>
                                  <p:childTnLst>
                                    <p:set>
                                      <p:cBhvr>
                                        <p:cTn id="77" dur="1" fill="hold">
                                          <p:stCondLst>
                                            <p:cond delay="499"/>
                                          </p:stCondLst>
                                        </p:cTn>
                                        <p:tgtEl>
                                          <p:spTgt spid="30745"/>
                                        </p:tgtEl>
                                        <p:attrNameLst>
                                          <p:attrName>style.visibility</p:attrName>
                                        </p:attrNameLst>
                                      </p:cBhvr>
                                      <p:to>
                                        <p:strVal val="visible"/>
                                      </p:to>
                                    </p:set>
                                  </p:childTnLst>
                                  <p:subTnLst>
                                    <p:set>
                                      <p:cBhvr override="childStyle">
                                        <p:cTn dur="1" fill="hold" display="0" masterRel="sameClick" afterEffect="1">
                                          <p:stCondLst>
                                            <p:cond evt="end" delay="0">
                                              <p:tn val="76"/>
                                            </p:cond>
                                          </p:stCondLst>
                                        </p:cTn>
                                        <p:tgtEl>
                                          <p:spTgt spid="30745"/>
                                        </p:tgtEl>
                                        <p:attrNameLst>
                                          <p:attrName>style.visibility</p:attrName>
                                        </p:attrNameLst>
                                      </p:cBhvr>
                                      <p:to>
                                        <p:strVal val="hidden"/>
                                      </p:to>
                                    </p:set>
                                  </p:subTnLst>
                                </p:cTn>
                              </p:par>
                            </p:childTnLst>
                          </p:cTn>
                        </p:par>
                        <p:par>
                          <p:cTn id="78" fill="hold" nodeType="afterGroup">
                            <p:stCondLst>
                              <p:cond delay="500"/>
                            </p:stCondLst>
                            <p:childTnLst>
                              <p:par>
                                <p:cTn id="79" presetID="1" presetClass="entr" presetSubtype="0" fill="hold" grpId="0" nodeType="afterEffect">
                                  <p:stCondLst>
                                    <p:cond delay="0"/>
                                  </p:stCondLst>
                                  <p:childTnLst>
                                    <p:set>
                                      <p:cBhvr>
                                        <p:cTn id="80" dur="1" fill="hold">
                                          <p:stCondLst>
                                            <p:cond delay="499"/>
                                          </p:stCondLst>
                                        </p:cTn>
                                        <p:tgtEl>
                                          <p:spTgt spid="30769"/>
                                        </p:tgtEl>
                                        <p:attrNameLst>
                                          <p:attrName>style.visibility</p:attrName>
                                        </p:attrNameLst>
                                      </p:cBhvr>
                                      <p:to>
                                        <p:strVal val="visible"/>
                                      </p:to>
                                    </p:set>
                                  </p:childTnLst>
                                  <p:subTnLst>
                                    <p:set>
                                      <p:cBhvr override="childStyle">
                                        <p:cTn dur="1" fill="hold" display="0" masterRel="nextClick" afterEffect="1"/>
                                        <p:tgtEl>
                                          <p:spTgt spid="30769"/>
                                        </p:tgtEl>
                                        <p:attrNameLst>
                                          <p:attrName>style.visibility</p:attrName>
                                        </p:attrNameLst>
                                      </p:cBhvr>
                                      <p:to>
                                        <p:strVal val="hidden"/>
                                      </p:to>
                                    </p:set>
                                  </p:sub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30783"/>
                                        </p:tgtEl>
                                        <p:attrNameLst>
                                          <p:attrName>style.visibility</p:attrName>
                                        </p:attrNameLst>
                                      </p:cBhvr>
                                      <p:to>
                                        <p:strVal val="visible"/>
                                      </p:to>
                                    </p:set>
                                  </p:childTnLst>
                                </p:cTn>
                              </p:par>
                            </p:childTnLst>
                          </p:cTn>
                        </p:par>
                        <p:par>
                          <p:cTn id="85" fill="hold" nodeType="afterGroup">
                            <p:stCondLst>
                              <p:cond delay="500"/>
                            </p:stCondLst>
                            <p:childTnLst>
                              <p:par>
                                <p:cTn id="86" presetID="1" presetClass="entr" presetSubtype="0" fill="hold" grpId="0" nodeType="afterEffect">
                                  <p:stCondLst>
                                    <p:cond delay="0"/>
                                  </p:stCondLst>
                                  <p:childTnLst>
                                    <p:set>
                                      <p:cBhvr>
                                        <p:cTn id="87" dur="1" fill="hold">
                                          <p:stCondLst>
                                            <p:cond delay="499"/>
                                          </p:stCondLst>
                                        </p:cTn>
                                        <p:tgtEl>
                                          <p:spTgt spid="30784"/>
                                        </p:tgtEl>
                                        <p:attrNameLst>
                                          <p:attrName>style.visibility</p:attrName>
                                        </p:attrNameLst>
                                      </p:cBhvr>
                                      <p:to>
                                        <p:strVal val="visible"/>
                                      </p:to>
                                    </p:set>
                                  </p:childTnLst>
                                </p:cTn>
                              </p:par>
                            </p:childTnLst>
                          </p:cTn>
                        </p:par>
                        <p:par>
                          <p:cTn id="88" fill="hold" nodeType="afterGroup">
                            <p:stCondLst>
                              <p:cond delay="1000"/>
                            </p:stCondLst>
                            <p:childTnLst>
                              <p:par>
                                <p:cTn id="89" presetID="1" presetClass="entr" presetSubtype="0" fill="hold" grpId="0" nodeType="afterEffect">
                                  <p:stCondLst>
                                    <p:cond delay="0"/>
                                  </p:stCondLst>
                                  <p:childTnLst>
                                    <p:set>
                                      <p:cBhvr>
                                        <p:cTn id="90" dur="1" fill="hold">
                                          <p:stCondLst>
                                            <p:cond delay="499"/>
                                          </p:stCondLst>
                                        </p:cTn>
                                        <p:tgtEl>
                                          <p:spTgt spid="30785"/>
                                        </p:tgtEl>
                                        <p:attrNameLst>
                                          <p:attrName>style.visibility</p:attrName>
                                        </p:attrNameLst>
                                      </p:cBhvr>
                                      <p:to>
                                        <p:strVal val="visible"/>
                                      </p:to>
                                    </p:set>
                                  </p:childTnLst>
                                </p:cTn>
                              </p:par>
                            </p:childTnLst>
                          </p:cTn>
                        </p:par>
                        <p:par>
                          <p:cTn id="91" fill="hold" nodeType="afterGroup">
                            <p:stCondLst>
                              <p:cond delay="1500"/>
                            </p:stCondLst>
                            <p:childTnLst>
                              <p:par>
                                <p:cTn id="92" presetID="1" presetClass="entr" presetSubtype="0" fill="hold" grpId="0" nodeType="afterEffect">
                                  <p:stCondLst>
                                    <p:cond delay="0"/>
                                  </p:stCondLst>
                                  <p:childTnLst>
                                    <p:set>
                                      <p:cBhvr>
                                        <p:cTn id="93" dur="1" fill="hold">
                                          <p:stCondLst>
                                            <p:cond delay="499"/>
                                          </p:stCondLst>
                                        </p:cTn>
                                        <p:tgtEl>
                                          <p:spTgt spid="30786"/>
                                        </p:tgtEl>
                                        <p:attrNameLst>
                                          <p:attrName>style.visibility</p:attrName>
                                        </p:attrNameLst>
                                      </p:cBhvr>
                                      <p:to>
                                        <p:strVal val="visible"/>
                                      </p:to>
                                    </p:set>
                                  </p:childTnLst>
                                </p:cTn>
                              </p:par>
                            </p:childTnLst>
                          </p:cTn>
                        </p:par>
                        <p:par>
                          <p:cTn id="94" fill="hold" nodeType="afterGroup">
                            <p:stCondLst>
                              <p:cond delay="2000"/>
                            </p:stCondLst>
                            <p:childTnLst>
                              <p:par>
                                <p:cTn id="95" presetID="1" presetClass="entr" presetSubtype="0" fill="hold" grpId="0" nodeType="afterEffect">
                                  <p:stCondLst>
                                    <p:cond delay="0"/>
                                  </p:stCondLst>
                                  <p:childTnLst>
                                    <p:set>
                                      <p:cBhvr>
                                        <p:cTn id="96" dur="1" fill="hold">
                                          <p:stCondLst>
                                            <p:cond delay="499"/>
                                          </p:stCondLst>
                                        </p:cTn>
                                        <p:tgtEl>
                                          <p:spTgt spid="30746"/>
                                        </p:tgtEl>
                                        <p:attrNameLst>
                                          <p:attrName>style.visibility</p:attrName>
                                        </p:attrNameLst>
                                      </p:cBhvr>
                                      <p:to>
                                        <p:strVal val="visible"/>
                                      </p:to>
                                    </p:set>
                                  </p:childTnLst>
                                </p:cTn>
                              </p:par>
                            </p:childTnLst>
                          </p:cTn>
                        </p:par>
                        <p:par>
                          <p:cTn id="97" fill="hold" nodeType="afterGroup">
                            <p:stCondLst>
                              <p:cond delay="2500"/>
                            </p:stCondLst>
                            <p:childTnLst>
                              <p:par>
                                <p:cTn id="98" presetID="1" presetClass="entr" presetSubtype="0" fill="hold" grpId="0" nodeType="afterEffect">
                                  <p:stCondLst>
                                    <p:cond delay="0"/>
                                  </p:stCondLst>
                                  <p:childTnLst>
                                    <p:set>
                                      <p:cBhvr>
                                        <p:cTn id="99" dur="1" fill="hold">
                                          <p:stCondLst>
                                            <p:cond delay="499"/>
                                          </p:stCondLst>
                                        </p:cTn>
                                        <p:tgtEl>
                                          <p:spTgt spid="30926"/>
                                        </p:tgtEl>
                                        <p:attrNameLst>
                                          <p:attrName>style.visibility</p:attrName>
                                        </p:attrNameLst>
                                      </p:cBhvr>
                                      <p:to>
                                        <p:strVal val="visible"/>
                                      </p:to>
                                    </p:set>
                                  </p:childTnLst>
                                  <p:subTnLst>
                                    <p:set>
                                      <p:cBhvr override="childStyle">
                                        <p:cTn dur="1" fill="hold" display="0" masterRel="nextClick" afterEffect="1"/>
                                        <p:tgtEl>
                                          <p:spTgt spid="30926"/>
                                        </p:tgtEl>
                                        <p:attrNameLst>
                                          <p:attrName>style.visibility</p:attrName>
                                        </p:attrNameLst>
                                      </p:cBhvr>
                                      <p:to>
                                        <p:strVal val="hidden"/>
                                      </p:to>
                                    </p:set>
                                  </p:subTnLst>
                                </p:cTn>
                              </p:par>
                            </p:childTnLst>
                          </p:cTn>
                        </p:par>
                      </p:childTnLst>
                    </p:cTn>
                  </p:par>
                  <p:par>
                    <p:cTn id="100" fill="hold" nodeType="clickPar">
                      <p:stCondLst>
                        <p:cond delay="indefinite"/>
                      </p:stCondLst>
                      <p:childTnLst>
                        <p:par>
                          <p:cTn id="101" fill="hold" nodeType="withGroup">
                            <p:stCondLst>
                              <p:cond delay="0"/>
                            </p:stCondLst>
                            <p:childTnLst>
                              <p:par>
                                <p:cTn id="102" presetID="1" presetClass="entr" presetSubtype="0" fill="hold" grpId="0" nodeType="clickEffect">
                                  <p:stCondLst>
                                    <p:cond delay="0"/>
                                  </p:stCondLst>
                                  <p:childTnLst>
                                    <p:set>
                                      <p:cBhvr>
                                        <p:cTn id="103" dur="1" fill="hold">
                                          <p:stCondLst>
                                            <p:cond delay="499"/>
                                          </p:stCondLst>
                                        </p:cTn>
                                        <p:tgtEl>
                                          <p:spTgt spid="30788"/>
                                        </p:tgtEl>
                                        <p:attrNameLst>
                                          <p:attrName>style.visibility</p:attrName>
                                        </p:attrNameLst>
                                      </p:cBhvr>
                                      <p:to>
                                        <p:strVal val="visible"/>
                                      </p:to>
                                    </p:set>
                                  </p:childTnLst>
                                </p:cTn>
                              </p:par>
                            </p:childTnLst>
                          </p:cTn>
                        </p:par>
                        <p:par>
                          <p:cTn id="104" fill="hold" nodeType="afterGroup">
                            <p:stCondLst>
                              <p:cond delay="500"/>
                            </p:stCondLst>
                            <p:childTnLst>
                              <p:par>
                                <p:cTn id="105" presetID="1" presetClass="entr" presetSubtype="0" fill="hold" nodeType="afterEffect">
                                  <p:stCondLst>
                                    <p:cond delay="0"/>
                                  </p:stCondLst>
                                  <p:childTnLst>
                                    <p:set>
                                      <p:cBhvr>
                                        <p:cTn id="106" dur="1" fill="hold">
                                          <p:stCondLst>
                                            <p:cond delay="499"/>
                                          </p:stCondLst>
                                        </p:cTn>
                                        <p:tgtEl>
                                          <p:spTgt spid="30752"/>
                                        </p:tgtEl>
                                        <p:attrNameLst>
                                          <p:attrName>style.visibility</p:attrName>
                                        </p:attrNameLst>
                                      </p:cBhvr>
                                      <p:to>
                                        <p:strVal val="visible"/>
                                      </p:to>
                                    </p:set>
                                  </p:childTnLst>
                                  <p:subTnLst>
                                    <p:set>
                                      <p:cBhvr override="childStyle">
                                        <p:cTn dur="1" fill="hold" display="0" masterRel="sameClick" afterEffect="1">
                                          <p:stCondLst>
                                            <p:cond evt="end" delay="0">
                                              <p:tn val="105"/>
                                            </p:cond>
                                          </p:stCondLst>
                                        </p:cTn>
                                        <p:tgtEl>
                                          <p:spTgt spid="30752"/>
                                        </p:tgtEl>
                                        <p:attrNameLst>
                                          <p:attrName>style.visibility</p:attrName>
                                        </p:attrNameLst>
                                      </p:cBhvr>
                                      <p:to>
                                        <p:strVal val="hidden"/>
                                      </p:to>
                                    </p:set>
                                  </p:subTnLst>
                                </p:cTn>
                              </p:par>
                            </p:childTnLst>
                          </p:cTn>
                        </p:par>
                        <p:par>
                          <p:cTn id="107" fill="hold" nodeType="afterGroup">
                            <p:stCondLst>
                              <p:cond delay="1000"/>
                            </p:stCondLst>
                            <p:childTnLst>
                              <p:par>
                                <p:cTn id="108" presetID="1" presetClass="entr" presetSubtype="0" fill="hold" grpId="0" nodeType="afterEffect">
                                  <p:stCondLst>
                                    <p:cond delay="0"/>
                                  </p:stCondLst>
                                  <p:childTnLst>
                                    <p:set>
                                      <p:cBhvr>
                                        <p:cTn id="109" dur="1" fill="hold">
                                          <p:stCondLst>
                                            <p:cond delay="499"/>
                                          </p:stCondLst>
                                        </p:cTn>
                                        <p:tgtEl>
                                          <p:spTgt spid="30789"/>
                                        </p:tgtEl>
                                        <p:attrNameLst>
                                          <p:attrName>style.visibility</p:attrName>
                                        </p:attrNameLst>
                                      </p:cBhvr>
                                      <p:to>
                                        <p:strVal val="visible"/>
                                      </p:to>
                                    </p:set>
                                  </p:childTnLst>
                                </p:cTn>
                              </p:par>
                            </p:childTnLst>
                          </p:cTn>
                        </p:par>
                        <p:par>
                          <p:cTn id="110" fill="hold" nodeType="afterGroup">
                            <p:stCondLst>
                              <p:cond delay="1500"/>
                            </p:stCondLst>
                            <p:childTnLst>
                              <p:par>
                                <p:cTn id="111" presetID="1" presetClass="entr" presetSubtype="0" fill="hold" nodeType="afterEffect">
                                  <p:stCondLst>
                                    <p:cond delay="0"/>
                                  </p:stCondLst>
                                  <p:childTnLst>
                                    <p:set>
                                      <p:cBhvr>
                                        <p:cTn id="112" dur="1" fill="hold">
                                          <p:stCondLst>
                                            <p:cond delay="499"/>
                                          </p:stCondLst>
                                        </p:cTn>
                                        <p:tgtEl>
                                          <p:spTgt spid="30918"/>
                                        </p:tgtEl>
                                        <p:attrNameLst>
                                          <p:attrName>style.visibility</p:attrName>
                                        </p:attrNameLst>
                                      </p:cBhvr>
                                      <p:to>
                                        <p:strVal val="visible"/>
                                      </p:to>
                                    </p:set>
                                  </p:childTnLst>
                                  <p:subTnLst>
                                    <p:set>
                                      <p:cBhvr override="childStyle">
                                        <p:cTn dur="1" fill="hold" display="0" masterRel="sameClick" afterEffect="1">
                                          <p:stCondLst>
                                            <p:cond evt="end" delay="0">
                                              <p:tn val="111"/>
                                            </p:cond>
                                          </p:stCondLst>
                                        </p:cTn>
                                        <p:tgtEl>
                                          <p:spTgt spid="30918"/>
                                        </p:tgtEl>
                                        <p:attrNameLst>
                                          <p:attrName>style.visibility</p:attrName>
                                        </p:attrNameLst>
                                      </p:cBhvr>
                                      <p:to>
                                        <p:strVal val="hidden"/>
                                      </p:to>
                                    </p:set>
                                  </p:subTnLst>
                                </p:cTn>
                              </p:par>
                            </p:childTnLst>
                          </p:cTn>
                        </p:par>
                        <p:par>
                          <p:cTn id="113" fill="hold" nodeType="afterGroup">
                            <p:stCondLst>
                              <p:cond delay="2000"/>
                            </p:stCondLst>
                            <p:childTnLst>
                              <p:par>
                                <p:cTn id="114" presetID="1" presetClass="entr" presetSubtype="0" fill="hold" grpId="0" nodeType="afterEffect">
                                  <p:stCondLst>
                                    <p:cond delay="0"/>
                                  </p:stCondLst>
                                  <p:childTnLst>
                                    <p:set>
                                      <p:cBhvr>
                                        <p:cTn id="115" dur="1" fill="hold">
                                          <p:stCondLst>
                                            <p:cond delay="499"/>
                                          </p:stCondLst>
                                        </p:cTn>
                                        <p:tgtEl>
                                          <p:spTgt spid="30790"/>
                                        </p:tgtEl>
                                        <p:attrNameLst>
                                          <p:attrName>style.visibility</p:attrName>
                                        </p:attrNameLst>
                                      </p:cBhvr>
                                      <p:to>
                                        <p:strVal val="visible"/>
                                      </p:to>
                                    </p:set>
                                  </p:childTnLst>
                                </p:cTn>
                              </p:par>
                            </p:childTnLst>
                          </p:cTn>
                        </p:par>
                        <p:par>
                          <p:cTn id="116" fill="hold" nodeType="afterGroup">
                            <p:stCondLst>
                              <p:cond delay="2500"/>
                            </p:stCondLst>
                            <p:childTnLst>
                              <p:par>
                                <p:cTn id="117" presetID="1" presetClass="entr" presetSubtype="0" fill="hold" grpId="0" nodeType="afterEffect">
                                  <p:stCondLst>
                                    <p:cond delay="0"/>
                                  </p:stCondLst>
                                  <p:childTnLst>
                                    <p:set>
                                      <p:cBhvr>
                                        <p:cTn id="118" dur="1" fill="hold">
                                          <p:stCondLst>
                                            <p:cond delay="499"/>
                                          </p:stCondLst>
                                        </p:cTn>
                                        <p:tgtEl>
                                          <p:spTgt spid="30794"/>
                                        </p:tgtEl>
                                        <p:attrNameLst>
                                          <p:attrName>style.visibility</p:attrName>
                                        </p:attrNameLst>
                                      </p:cBhvr>
                                      <p:to>
                                        <p:strVal val="visible"/>
                                      </p:to>
                                    </p:set>
                                  </p:childTnLst>
                                </p:cTn>
                              </p:par>
                            </p:childTnLst>
                          </p:cTn>
                        </p:par>
                        <p:par>
                          <p:cTn id="119" fill="hold" nodeType="afterGroup">
                            <p:stCondLst>
                              <p:cond delay="3000"/>
                            </p:stCondLst>
                            <p:childTnLst>
                              <p:par>
                                <p:cTn id="120" presetID="1" presetClass="entr" presetSubtype="0" fill="hold" grpId="0" nodeType="afterEffect">
                                  <p:stCondLst>
                                    <p:cond delay="0"/>
                                  </p:stCondLst>
                                  <p:childTnLst>
                                    <p:set>
                                      <p:cBhvr>
                                        <p:cTn id="121" dur="1" fill="hold">
                                          <p:stCondLst>
                                            <p:cond delay="499"/>
                                          </p:stCondLst>
                                        </p:cTn>
                                        <p:tgtEl>
                                          <p:spTgt spid="30791"/>
                                        </p:tgtEl>
                                        <p:attrNameLst>
                                          <p:attrName>style.visibility</p:attrName>
                                        </p:attrNameLst>
                                      </p:cBhvr>
                                      <p:to>
                                        <p:strVal val="visible"/>
                                      </p:to>
                                    </p:set>
                                  </p:childTnLst>
                                </p:cTn>
                              </p:par>
                            </p:childTnLst>
                          </p:cTn>
                        </p:par>
                        <p:par>
                          <p:cTn id="122" fill="hold" nodeType="afterGroup">
                            <p:stCondLst>
                              <p:cond delay="3500"/>
                            </p:stCondLst>
                            <p:childTnLst>
                              <p:par>
                                <p:cTn id="123" presetID="1" presetClass="entr" presetSubtype="0" fill="hold" grpId="0" nodeType="afterEffect">
                                  <p:stCondLst>
                                    <p:cond delay="0"/>
                                  </p:stCondLst>
                                  <p:childTnLst>
                                    <p:set>
                                      <p:cBhvr>
                                        <p:cTn id="124" dur="1" fill="hold">
                                          <p:stCondLst>
                                            <p:cond delay="499"/>
                                          </p:stCondLst>
                                        </p:cTn>
                                        <p:tgtEl>
                                          <p:spTgt spid="30792"/>
                                        </p:tgtEl>
                                        <p:attrNameLst>
                                          <p:attrName>style.visibility</p:attrName>
                                        </p:attrNameLst>
                                      </p:cBhvr>
                                      <p:to>
                                        <p:strVal val="visible"/>
                                      </p:to>
                                    </p:set>
                                  </p:childTnLst>
                                </p:cTn>
                              </p:par>
                            </p:childTnLst>
                          </p:cTn>
                        </p:par>
                        <p:par>
                          <p:cTn id="125" fill="hold" nodeType="afterGroup">
                            <p:stCondLst>
                              <p:cond delay="4000"/>
                            </p:stCondLst>
                            <p:childTnLst>
                              <p:par>
                                <p:cTn id="126" presetID="1" presetClass="entr" presetSubtype="0" fill="hold" grpId="0" nodeType="afterEffect">
                                  <p:stCondLst>
                                    <p:cond delay="0"/>
                                  </p:stCondLst>
                                  <p:childTnLst>
                                    <p:set>
                                      <p:cBhvr>
                                        <p:cTn id="127" dur="1" fill="hold">
                                          <p:stCondLst>
                                            <p:cond delay="499"/>
                                          </p:stCondLst>
                                        </p:cTn>
                                        <p:tgtEl>
                                          <p:spTgt spid="30793"/>
                                        </p:tgtEl>
                                        <p:attrNameLst>
                                          <p:attrName>style.visibility</p:attrName>
                                        </p:attrNameLst>
                                      </p:cBhvr>
                                      <p:to>
                                        <p:strVal val="visible"/>
                                      </p:to>
                                    </p:set>
                                  </p:childTnLst>
                                </p:cTn>
                              </p:par>
                            </p:childTnLst>
                          </p:cTn>
                        </p:par>
                        <p:par>
                          <p:cTn id="128" fill="hold" nodeType="afterGroup">
                            <p:stCondLst>
                              <p:cond delay="4500"/>
                            </p:stCondLst>
                            <p:childTnLst>
                              <p:par>
                                <p:cTn id="129" presetID="1" presetClass="entr" presetSubtype="0" fill="hold" grpId="0" nodeType="afterEffect">
                                  <p:stCondLst>
                                    <p:cond delay="0"/>
                                  </p:stCondLst>
                                  <p:childTnLst>
                                    <p:set>
                                      <p:cBhvr>
                                        <p:cTn id="130" dur="1" fill="hold">
                                          <p:stCondLst>
                                            <p:cond delay="499"/>
                                          </p:stCondLst>
                                        </p:cTn>
                                        <p:tgtEl>
                                          <p:spTgt spid="30754"/>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grpId="0" nodeType="clickEffect">
                                  <p:stCondLst>
                                    <p:cond delay="0"/>
                                  </p:stCondLst>
                                  <p:childTnLst>
                                    <p:set>
                                      <p:cBhvr>
                                        <p:cTn id="134" dur="1" fill="hold">
                                          <p:stCondLst>
                                            <p:cond delay="499"/>
                                          </p:stCondLst>
                                        </p:cTn>
                                        <p:tgtEl>
                                          <p:spTgt spid="30795"/>
                                        </p:tgtEl>
                                        <p:attrNameLst>
                                          <p:attrName>style.visibility</p:attrName>
                                        </p:attrNameLst>
                                      </p:cBhvr>
                                      <p:to>
                                        <p:strVal val="visible"/>
                                      </p:to>
                                    </p:set>
                                  </p:childTnLst>
                                </p:cTn>
                              </p:par>
                            </p:childTnLst>
                          </p:cTn>
                        </p:par>
                        <p:par>
                          <p:cTn id="135" fill="hold" nodeType="afterGroup">
                            <p:stCondLst>
                              <p:cond delay="500"/>
                            </p:stCondLst>
                            <p:childTnLst>
                              <p:par>
                                <p:cTn id="136" presetID="1" presetClass="entr" presetSubtype="0" fill="hold" nodeType="afterEffect">
                                  <p:stCondLst>
                                    <p:cond delay="0"/>
                                  </p:stCondLst>
                                  <p:childTnLst>
                                    <p:set>
                                      <p:cBhvr>
                                        <p:cTn id="137" dur="1" fill="hold">
                                          <p:stCondLst>
                                            <p:cond delay="499"/>
                                          </p:stCondLst>
                                        </p:cTn>
                                        <p:tgtEl>
                                          <p:spTgt spid="30919"/>
                                        </p:tgtEl>
                                        <p:attrNameLst>
                                          <p:attrName>style.visibility</p:attrName>
                                        </p:attrNameLst>
                                      </p:cBhvr>
                                      <p:to>
                                        <p:strVal val="visible"/>
                                      </p:to>
                                    </p:set>
                                  </p:childTnLst>
                                  <p:subTnLst>
                                    <p:set>
                                      <p:cBhvr override="childStyle">
                                        <p:cTn dur="1" fill="hold" display="0" masterRel="sameClick" afterEffect="1">
                                          <p:stCondLst>
                                            <p:cond evt="end" delay="0">
                                              <p:tn val="136"/>
                                            </p:cond>
                                          </p:stCondLst>
                                        </p:cTn>
                                        <p:tgtEl>
                                          <p:spTgt spid="30919"/>
                                        </p:tgtEl>
                                        <p:attrNameLst>
                                          <p:attrName>style.visibility</p:attrName>
                                        </p:attrNameLst>
                                      </p:cBhvr>
                                      <p:to>
                                        <p:strVal val="hidden"/>
                                      </p:to>
                                    </p:set>
                                  </p:subTnLst>
                                </p:cTn>
                              </p:par>
                            </p:childTnLst>
                          </p:cTn>
                        </p:par>
                        <p:par>
                          <p:cTn id="138" fill="hold" nodeType="afterGroup">
                            <p:stCondLst>
                              <p:cond delay="1000"/>
                            </p:stCondLst>
                            <p:childTnLst>
                              <p:par>
                                <p:cTn id="139" presetID="1" presetClass="entr" presetSubtype="0" fill="hold" grpId="0" nodeType="afterEffect">
                                  <p:stCondLst>
                                    <p:cond delay="0"/>
                                  </p:stCondLst>
                                  <p:childTnLst>
                                    <p:set>
                                      <p:cBhvr>
                                        <p:cTn id="140" dur="1" fill="hold">
                                          <p:stCondLst>
                                            <p:cond delay="499"/>
                                          </p:stCondLst>
                                        </p:cTn>
                                        <p:tgtEl>
                                          <p:spTgt spid="30796"/>
                                        </p:tgtEl>
                                        <p:attrNameLst>
                                          <p:attrName>style.visibility</p:attrName>
                                        </p:attrNameLst>
                                      </p:cBhvr>
                                      <p:to>
                                        <p:strVal val="visible"/>
                                      </p:to>
                                    </p:set>
                                  </p:childTnLst>
                                </p:cTn>
                              </p:par>
                            </p:childTnLst>
                          </p:cTn>
                        </p:par>
                        <p:par>
                          <p:cTn id="141" fill="hold" nodeType="afterGroup">
                            <p:stCondLst>
                              <p:cond delay="1500"/>
                            </p:stCondLst>
                            <p:childTnLst>
                              <p:par>
                                <p:cTn id="142" presetID="1" presetClass="entr" presetSubtype="0" fill="hold" nodeType="afterEffect">
                                  <p:stCondLst>
                                    <p:cond delay="0"/>
                                  </p:stCondLst>
                                  <p:childTnLst>
                                    <p:set>
                                      <p:cBhvr>
                                        <p:cTn id="143" dur="1" fill="hold">
                                          <p:stCondLst>
                                            <p:cond delay="499"/>
                                          </p:stCondLst>
                                        </p:cTn>
                                        <p:tgtEl>
                                          <p:spTgt spid="30920"/>
                                        </p:tgtEl>
                                        <p:attrNameLst>
                                          <p:attrName>style.visibility</p:attrName>
                                        </p:attrNameLst>
                                      </p:cBhvr>
                                      <p:to>
                                        <p:strVal val="visible"/>
                                      </p:to>
                                    </p:set>
                                  </p:childTnLst>
                                  <p:subTnLst>
                                    <p:set>
                                      <p:cBhvr override="childStyle">
                                        <p:cTn dur="1" fill="hold" display="0" masterRel="sameClick" afterEffect="1">
                                          <p:stCondLst>
                                            <p:cond evt="end" delay="0">
                                              <p:tn val="142"/>
                                            </p:cond>
                                          </p:stCondLst>
                                        </p:cTn>
                                        <p:tgtEl>
                                          <p:spTgt spid="30920"/>
                                        </p:tgtEl>
                                        <p:attrNameLst>
                                          <p:attrName>style.visibility</p:attrName>
                                        </p:attrNameLst>
                                      </p:cBhvr>
                                      <p:to>
                                        <p:strVal val="hidden"/>
                                      </p:to>
                                    </p:set>
                                  </p:subTnLst>
                                </p:cTn>
                              </p:par>
                            </p:childTnLst>
                          </p:cTn>
                        </p:par>
                        <p:par>
                          <p:cTn id="144" fill="hold" nodeType="afterGroup">
                            <p:stCondLst>
                              <p:cond delay="2000"/>
                            </p:stCondLst>
                            <p:childTnLst>
                              <p:par>
                                <p:cTn id="145" presetID="1" presetClass="entr" presetSubtype="0" fill="hold" grpId="0" nodeType="afterEffect">
                                  <p:stCondLst>
                                    <p:cond delay="0"/>
                                  </p:stCondLst>
                                  <p:childTnLst>
                                    <p:set>
                                      <p:cBhvr>
                                        <p:cTn id="146" dur="1" fill="hold">
                                          <p:stCondLst>
                                            <p:cond delay="499"/>
                                          </p:stCondLst>
                                        </p:cTn>
                                        <p:tgtEl>
                                          <p:spTgt spid="30801"/>
                                        </p:tgtEl>
                                        <p:attrNameLst>
                                          <p:attrName>style.visibility</p:attrName>
                                        </p:attrNameLst>
                                      </p:cBhvr>
                                      <p:to>
                                        <p:strVal val="visible"/>
                                      </p:to>
                                    </p:set>
                                  </p:childTnLst>
                                </p:cTn>
                              </p:par>
                            </p:childTnLst>
                          </p:cTn>
                        </p:par>
                        <p:par>
                          <p:cTn id="147" fill="hold" nodeType="afterGroup">
                            <p:stCondLst>
                              <p:cond delay="2500"/>
                            </p:stCondLst>
                            <p:childTnLst>
                              <p:par>
                                <p:cTn id="148" presetID="1" presetClass="entr" presetSubtype="0" fill="hold" grpId="0" nodeType="afterEffect">
                                  <p:stCondLst>
                                    <p:cond delay="0"/>
                                  </p:stCondLst>
                                  <p:childTnLst>
                                    <p:set>
                                      <p:cBhvr>
                                        <p:cTn id="149" dur="1" fill="hold">
                                          <p:stCondLst>
                                            <p:cond delay="499"/>
                                          </p:stCondLst>
                                        </p:cTn>
                                        <p:tgtEl>
                                          <p:spTgt spid="30797"/>
                                        </p:tgtEl>
                                        <p:attrNameLst>
                                          <p:attrName>style.visibility</p:attrName>
                                        </p:attrNameLst>
                                      </p:cBhvr>
                                      <p:to>
                                        <p:strVal val="visible"/>
                                      </p:to>
                                    </p:set>
                                  </p:childTnLst>
                                </p:cTn>
                              </p:par>
                            </p:childTnLst>
                          </p:cTn>
                        </p:par>
                        <p:par>
                          <p:cTn id="150" fill="hold" nodeType="afterGroup">
                            <p:stCondLst>
                              <p:cond delay="3000"/>
                            </p:stCondLst>
                            <p:childTnLst>
                              <p:par>
                                <p:cTn id="151" presetID="1" presetClass="entr" presetSubtype="0" fill="hold" grpId="0" nodeType="afterEffect">
                                  <p:stCondLst>
                                    <p:cond delay="0"/>
                                  </p:stCondLst>
                                  <p:childTnLst>
                                    <p:set>
                                      <p:cBhvr>
                                        <p:cTn id="152" dur="1" fill="hold">
                                          <p:stCondLst>
                                            <p:cond delay="499"/>
                                          </p:stCondLst>
                                        </p:cTn>
                                        <p:tgtEl>
                                          <p:spTgt spid="30798"/>
                                        </p:tgtEl>
                                        <p:attrNameLst>
                                          <p:attrName>style.visibility</p:attrName>
                                        </p:attrNameLst>
                                      </p:cBhvr>
                                      <p:to>
                                        <p:strVal val="visible"/>
                                      </p:to>
                                    </p:set>
                                  </p:childTnLst>
                                </p:cTn>
                              </p:par>
                            </p:childTnLst>
                          </p:cTn>
                        </p:par>
                        <p:par>
                          <p:cTn id="153" fill="hold" nodeType="afterGroup">
                            <p:stCondLst>
                              <p:cond delay="3500"/>
                            </p:stCondLst>
                            <p:childTnLst>
                              <p:par>
                                <p:cTn id="154" presetID="1" presetClass="entr" presetSubtype="0" fill="hold" grpId="0" nodeType="afterEffect">
                                  <p:stCondLst>
                                    <p:cond delay="0"/>
                                  </p:stCondLst>
                                  <p:childTnLst>
                                    <p:set>
                                      <p:cBhvr>
                                        <p:cTn id="155" dur="1" fill="hold">
                                          <p:stCondLst>
                                            <p:cond delay="499"/>
                                          </p:stCondLst>
                                        </p:cTn>
                                        <p:tgtEl>
                                          <p:spTgt spid="30799"/>
                                        </p:tgtEl>
                                        <p:attrNameLst>
                                          <p:attrName>style.visibility</p:attrName>
                                        </p:attrNameLst>
                                      </p:cBhvr>
                                      <p:to>
                                        <p:strVal val="visible"/>
                                      </p:to>
                                    </p:set>
                                  </p:childTnLst>
                                </p:cTn>
                              </p:par>
                            </p:childTnLst>
                          </p:cTn>
                        </p:par>
                        <p:par>
                          <p:cTn id="156" fill="hold" nodeType="afterGroup">
                            <p:stCondLst>
                              <p:cond delay="4000"/>
                            </p:stCondLst>
                            <p:childTnLst>
                              <p:par>
                                <p:cTn id="157" presetID="1" presetClass="entr" presetSubtype="0" fill="hold" grpId="0" nodeType="afterEffect">
                                  <p:stCondLst>
                                    <p:cond delay="0"/>
                                  </p:stCondLst>
                                  <p:childTnLst>
                                    <p:set>
                                      <p:cBhvr>
                                        <p:cTn id="158" dur="1" fill="hold">
                                          <p:stCondLst>
                                            <p:cond delay="499"/>
                                          </p:stCondLst>
                                        </p:cTn>
                                        <p:tgtEl>
                                          <p:spTgt spid="30800"/>
                                        </p:tgtEl>
                                        <p:attrNameLst>
                                          <p:attrName>style.visibility</p:attrName>
                                        </p:attrNameLst>
                                      </p:cBhvr>
                                      <p:to>
                                        <p:strVal val="visible"/>
                                      </p:to>
                                    </p:set>
                                  </p:childTnLst>
                                </p:cTn>
                              </p:par>
                            </p:childTnLst>
                          </p:cTn>
                        </p:par>
                        <p:par>
                          <p:cTn id="159" fill="hold" nodeType="afterGroup">
                            <p:stCondLst>
                              <p:cond delay="4500"/>
                            </p:stCondLst>
                            <p:childTnLst>
                              <p:par>
                                <p:cTn id="160" presetID="1" presetClass="entr" presetSubtype="0" fill="hold" grpId="0" nodeType="afterEffect">
                                  <p:stCondLst>
                                    <p:cond delay="0"/>
                                  </p:stCondLst>
                                  <p:childTnLst>
                                    <p:set>
                                      <p:cBhvr>
                                        <p:cTn id="161" dur="1" fill="hold">
                                          <p:stCondLst>
                                            <p:cond delay="499"/>
                                          </p:stCondLst>
                                        </p:cTn>
                                        <p:tgtEl>
                                          <p:spTgt spid="30763"/>
                                        </p:tgtEl>
                                        <p:attrNameLst>
                                          <p:attrName>style.visibility</p:attrName>
                                        </p:attrNameLst>
                                      </p:cBhvr>
                                      <p:to>
                                        <p:strVal val="visible"/>
                                      </p:to>
                                    </p:se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1" presetClass="entr" presetSubtype="0" fill="hold" grpId="0" nodeType="clickEffect">
                                  <p:stCondLst>
                                    <p:cond delay="0"/>
                                  </p:stCondLst>
                                  <p:childTnLst>
                                    <p:set>
                                      <p:cBhvr>
                                        <p:cTn id="165" dur="1" fill="hold">
                                          <p:stCondLst>
                                            <p:cond delay="499"/>
                                          </p:stCondLst>
                                        </p:cTn>
                                        <p:tgtEl>
                                          <p:spTgt spid="30802"/>
                                        </p:tgtEl>
                                        <p:attrNameLst>
                                          <p:attrName>style.visibility</p:attrName>
                                        </p:attrNameLst>
                                      </p:cBhvr>
                                      <p:to>
                                        <p:strVal val="visible"/>
                                      </p:to>
                                    </p:set>
                                  </p:childTnLst>
                                </p:cTn>
                              </p:par>
                            </p:childTnLst>
                          </p:cTn>
                        </p:par>
                        <p:par>
                          <p:cTn id="166" fill="hold" nodeType="afterGroup">
                            <p:stCondLst>
                              <p:cond delay="500"/>
                            </p:stCondLst>
                            <p:childTnLst>
                              <p:par>
                                <p:cTn id="167" presetID="1" presetClass="entr" presetSubtype="0" fill="hold" nodeType="afterEffect">
                                  <p:stCondLst>
                                    <p:cond delay="0"/>
                                  </p:stCondLst>
                                  <p:childTnLst>
                                    <p:set>
                                      <p:cBhvr>
                                        <p:cTn id="168" dur="1" fill="hold">
                                          <p:stCondLst>
                                            <p:cond delay="499"/>
                                          </p:stCondLst>
                                        </p:cTn>
                                        <p:tgtEl>
                                          <p:spTgt spid="30921"/>
                                        </p:tgtEl>
                                        <p:attrNameLst>
                                          <p:attrName>style.visibility</p:attrName>
                                        </p:attrNameLst>
                                      </p:cBhvr>
                                      <p:to>
                                        <p:strVal val="visible"/>
                                      </p:to>
                                    </p:set>
                                  </p:childTnLst>
                                  <p:subTnLst>
                                    <p:set>
                                      <p:cBhvr override="childStyle">
                                        <p:cTn dur="1" fill="hold" display="0" masterRel="sameClick" afterEffect="1">
                                          <p:stCondLst>
                                            <p:cond evt="end" delay="0">
                                              <p:tn val="167"/>
                                            </p:cond>
                                          </p:stCondLst>
                                        </p:cTn>
                                        <p:tgtEl>
                                          <p:spTgt spid="30921"/>
                                        </p:tgtEl>
                                        <p:attrNameLst>
                                          <p:attrName>style.visibility</p:attrName>
                                        </p:attrNameLst>
                                      </p:cBhvr>
                                      <p:to>
                                        <p:strVal val="hidden"/>
                                      </p:to>
                                    </p:set>
                                  </p:subTnLst>
                                </p:cTn>
                              </p:par>
                            </p:childTnLst>
                          </p:cTn>
                        </p:par>
                        <p:par>
                          <p:cTn id="169" fill="hold" nodeType="afterGroup">
                            <p:stCondLst>
                              <p:cond delay="1000"/>
                            </p:stCondLst>
                            <p:childTnLst>
                              <p:par>
                                <p:cTn id="170" presetID="1" presetClass="entr" presetSubtype="0" fill="hold" grpId="0" nodeType="afterEffect">
                                  <p:stCondLst>
                                    <p:cond delay="0"/>
                                  </p:stCondLst>
                                  <p:childTnLst>
                                    <p:set>
                                      <p:cBhvr>
                                        <p:cTn id="171" dur="1" fill="hold">
                                          <p:stCondLst>
                                            <p:cond delay="499"/>
                                          </p:stCondLst>
                                        </p:cTn>
                                        <p:tgtEl>
                                          <p:spTgt spid="30804"/>
                                        </p:tgtEl>
                                        <p:attrNameLst>
                                          <p:attrName>style.visibility</p:attrName>
                                        </p:attrNameLst>
                                      </p:cBhvr>
                                      <p:to>
                                        <p:strVal val="visible"/>
                                      </p:to>
                                    </p:set>
                                  </p:childTnLst>
                                </p:cTn>
                              </p:par>
                            </p:childTnLst>
                          </p:cTn>
                        </p:par>
                        <p:par>
                          <p:cTn id="172" fill="hold" nodeType="afterGroup">
                            <p:stCondLst>
                              <p:cond delay="1500"/>
                            </p:stCondLst>
                            <p:childTnLst>
                              <p:par>
                                <p:cTn id="173" presetID="1" presetClass="entr" presetSubtype="0" fill="hold" nodeType="afterEffect">
                                  <p:stCondLst>
                                    <p:cond delay="0"/>
                                  </p:stCondLst>
                                  <p:childTnLst>
                                    <p:set>
                                      <p:cBhvr>
                                        <p:cTn id="174" dur="1" fill="hold">
                                          <p:stCondLst>
                                            <p:cond delay="499"/>
                                          </p:stCondLst>
                                        </p:cTn>
                                        <p:tgtEl>
                                          <p:spTgt spid="30805"/>
                                        </p:tgtEl>
                                        <p:attrNameLst>
                                          <p:attrName>style.visibility</p:attrName>
                                        </p:attrNameLst>
                                      </p:cBhvr>
                                      <p:to>
                                        <p:strVal val="visible"/>
                                      </p:to>
                                    </p:set>
                                  </p:childTnLst>
                                  <p:subTnLst>
                                    <p:set>
                                      <p:cBhvr override="childStyle">
                                        <p:cTn dur="1" fill="hold" display="0" masterRel="sameClick" afterEffect="1">
                                          <p:stCondLst>
                                            <p:cond evt="end" delay="0">
                                              <p:tn val="173"/>
                                            </p:cond>
                                          </p:stCondLst>
                                        </p:cTn>
                                        <p:tgtEl>
                                          <p:spTgt spid="30805"/>
                                        </p:tgtEl>
                                        <p:attrNameLst>
                                          <p:attrName>style.visibility</p:attrName>
                                        </p:attrNameLst>
                                      </p:cBhvr>
                                      <p:to>
                                        <p:strVal val="hidden"/>
                                      </p:to>
                                    </p:set>
                                  </p:subTnLst>
                                </p:cTn>
                              </p:par>
                            </p:childTnLst>
                          </p:cTn>
                        </p:par>
                        <p:par>
                          <p:cTn id="175" fill="hold" nodeType="afterGroup">
                            <p:stCondLst>
                              <p:cond delay="2000"/>
                            </p:stCondLst>
                            <p:childTnLst>
                              <p:par>
                                <p:cTn id="176" presetID="1" presetClass="entr" presetSubtype="0" fill="hold" grpId="0" nodeType="afterEffect">
                                  <p:stCondLst>
                                    <p:cond delay="0"/>
                                  </p:stCondLst>
                                  <p:childTnLst>
                                    <p:set>
                                      <p:cBhvr>
                                        <p:cTn id="177" dur="1" fill="hold">
                                          <p:stCondLst>
                                            <p:cond delay="499"/>
                                          </p:stCondLst>
                                        </p:cTn>
                                        <p:tgtEl>
                                          <p:spTgt spid="30806"/>
                                        </p:tgtEl>
                                        <p:attrNameLst>
                                          <p:attrName>style.visibility</p:attrName>
                                        </p:attrNameLst>
                                      </p:cBhvr>
                                      <p:to>
                                        <p:strVal val="visible"/>
                                      </p:to>
                                    </p:set>
                                  </p:childTnLst>
                                </p:cTn>
                              </p:par>
                            </p:childTnLst>
                          </p:cTn>
                        </p:par>
                        <p:par>
                          <p:cTn id="178" fill="hold" nodeType="afterGroup">
                            <p:stCondLst>
                              <p:cond delay="2500"/>
                            </p:stCondLst>
                            <p:childTnLst>
                              <p:par>
                                <p:cTn id="179" presetID="1" presetClass="entr" presetSubtype="0" fill="hold" grpId="0" nodeType="afterEffect">
                                  <p:stCondLst>
                                    <p:cond delay="0"/>
                                  </p:stCondLst>
                                  <p:childTnLst>
                                    <p:set>
                                      <p:cBhvr>
                                        <p:cTn id="180" dur="1" fill="hold">
                                          <p:stCondLst>
                                            <p:cond delay="499"/>
                                          </p:stCondLst>
                                        </p:cTn>
                                        <p:tgtEl>
                                          <p:spTgt spid="30807"/>
                                        </p:tgtEl>
                                        <p:attrNameLst>
                                          <p:attrName>style.visibility</p:attrName>
                                        </p:attrNameLst>
                                      </p:cBhvr>
                                      <p:to>
                                        <p:strVal val="visible"/>
                                      </p:to>
                                    </p:set>
                                  </p:childTnLst>
                                </p:cTn>
                              </p:par>
                            </p:childTnLst>
                          </p:cTn>
                        </p:par>
                        <p:par>
                          <p:cTn id="181" fill="hold" nodeType="afterGroup">
                            <p:stCondLst>
                              <p:cond delay="3000"/>
                            </p:stCondLst>
                            <p:childTnLst>
                              <p:par>
                                <p:cTn id="182" presetID="1" presetClass="entr" presetSubtype="0" fill="hold" grpId="0" nodeType="afterEffect">
                                  <p:stCondLst>
                                    <p:cond delay="0"/>
                                  </p:stCondLst>
                                  <p:childTnLst>
                                    <p:set>
                                      <p:cBhvr>
                                        <p:cTn id="183" dur="1" fill="hold">
                                          <p:stCondLst>
                                            <p:cond delay="499"/>
                                          </p:stCondLst>
                                        </p:cTn>
                                        <p:tgtEl>
                                          <p:spTgt spid="30812"/>
                                        </p:tgtEl>
                                        <p:attrNameLst>
                                          <p:attrName>style.visibility</p:attrName>
                                        </p:attrNameLst>
                                      </p:cBhvr>
                                      <p:to>
                                        <p:strVal val="visible"/>
                                      </p:to>
                                    </p:set>
                                  </p:childTnLst>
                                </p:cTn>
                              </p:par>
                            </p:childTnLst>
                          </p:cTn>
                        </p:par>
                        <p:par>
                          <p:cTn id="184" fill="hold" nodeType="afterGroup">
                            <p:stCondLst>
                              <p:cond delay="3500"/>
                            </p:stCondLst>
                            <p:childTnLst>
                              <p:par>
                                <p:cTn id="185" presetID="1" presetClass="entr" presetSubtype="0" fill="hold" grpId="0" nodeType="afterEffect">
                                  <p:stCondLst>
                                    <p:cond delay="0"/>
                                  </p:stCondLst>
                                  <p:childTnLst>
                                    <p:set>
                                      <p:cBhvr>
                                        <p:cTn id="186" dur="1" fill="hold">
                                          <p:stCondLst>
                                            <p:cond delay="499"/>
                                          </p:stCondLst>
                                        </p:cTn>
                                        <p:tgtEl>
                                          <p:spTgt spid="30912"/>
                                        </p:tgtEl>
                                        <p:attrNameLst>
                                          <p:attrName>style.visibility</p:attrName>
                                        </p:attrNameLst>
                                      </p:cBhvr>
                                      <p:to>
                                        <p:strVal val="visible"/>
                                      </p:to>
                                    </p:set>
                                  </p:childTnLst>
                                </p:cTn>
                              </p:par>
                            </p:childTnLst>
                          </p:cTn>
                        </p:par>
                        <p:par>
                          <p:cTn id="187" fill="hold" nodeType="afterGroup">
                            <p:stCondLst>
                              <p:cond delay="4000"/>
                            </p:stCondLst>
                            <p:childTnLst>
                              <p:par>
                                <p:cTn id="188" presetID="1" presetClass="entr" presetSubtype="0" fill="hold" grpId="0" nodeType="afterEffect">
                                  <p:stCondLst>
                                    <p:cond delay="0"/>
                                  </p:stCondLst>
                                  <p:childTnLst>
                                    <p:set>
                                      <p:cBhvr>
                                        <p:cTn id="189" dur="1" fill="hold">
                                          <p:stCondLst>
                                            <p:cond delay="499"/>
                                          </p:stCondLst>
                                        </p:cTn>
                                        <p:tgtEl>
                                          <p:spTgt spid="30922"/>
                                        </p:tgtEl>
                                        <p:attrNameLst>
                                          <p:attrName>style.visibility</p:attrName>
                                        </p:attrNameLst>
                                      </p:cBhvr>
                                      <p:to>
                                        <p:strVal val="visible"/>
                                      </p:to>
                                    </p:set>
                                  </p:childTnLst>
                                </p:cTn>
                              </p:par>
                            </p:childTnLst>
                          </p:cTn>
                        </p:par>
                        <p:par>
                          <p:cTn id="190" fill="hold" nodeType="afterGroup">
                            <p:stCondLst>
                              <p:cond delay="4500"/>
                            </p:stCondLst>
                            <p:childTnLst>
                              <p:par>
                                <p:cTn id="191" presetID="1" presetClass="entr" presetSubtype="0" fill="hold" grpId="0" nodeType="afterEffect">
                                  <p:stCondLst>
                                    <p:cond delay="0"/>
                                  </p:stCondLst>
                                  <p:childTnLst>
                                    <p:set>
                                      <p:cBhvr>
                                        <p:cTn id="192" dur="1" fill="hold">
                                          <p:stCondLst>
                                            <p:cond delay="499"/>
                                          </p:stCondLst>
                                        </p:cTn>
                                        <p:tgtEl>
                                          <p:spTgt spid="30815"/>
                                        </p:tgtEl>
                                        <p:attrNameLst>
                                          <p:attrName>style.visibility</p:attrName>
                                        </p:attrNameLst>
                                      </p:cBhvr>
                                      <p:to>
                                        <p:strVal val="visible"/>
                                      </p:to>
                                    </p:se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 presetClass="entr" presetSubtype="0" fill="hold" grpId="0" nodeType="clickEffect">
                                  <p:stCondLst>
                                    <p:cond delay="0"/>
                                  </p:stCondLst>
                                  <p:childTnLst>
                                    <p:set>
                                      <p:cBhvr>
                                        <p:cTn id="196" dur="1" fill="hold">
                                          <p:stCondLst>
                                            <p:cond delay="499"/>
                                          </p:stCondLst>
                                        </p:cTn>
                                        <p:tgtEl>
                                          <p:spTgt spid="30816"/>
                                        </p:tgtEl>
                                        <p:attrNameLst>
                                          <p:attrName>style.visibility</p:attrName>
                                        </p:attrNameLst>
                                      </p:cBhvr>
                                      <p:to>
                                        <p:strVal val="visible"/>
                                      </p:to>
                                    </p:set>
                                  </p:childTnLst>
                                </p:cTn>
                              </p:par>
                            </p:childTnLst>
                          </p:cTn>
                        </p:par>
                        <p:par>
                          <p:cTn id="197" fill="hold" nodeType="afterGroup">
                            <p:stCondLst>
                              <p:cond delay="500"/>
                            </p:stCondLst>
                            <p:childTnLst>
                              <p:par>
                                <p:cTn id="198" presetID="1" presetClass="entr" presetSubtype="0" fill="hold" nodeType="afterEffect">
                                  <p:stCondLst>
                                    <p:cond delay="0"/>
                                  </p:stCondLst>
                                  <p:childTnLst>
                                    <p:set>
                                      <p:cBhvr>
                                        <p:cTn id="199" dur="1" fill="hold">
                                          <p:stCondLst>
                                            <p:cond delay="499"/>
                                          </p:stCondLst>
                                        </p:cTn>
                                        <p:tgtEl>
                                          <p:spTgt spid="30817"/>
                                        </p:tgtEl>
                                        <p:attrNameLst>
                                          <p:attrName>style.visibility</p:attrName>
                                        </p:attrNameLst>
                                      </p:cBhvr>
                                      <p:to>
                                        <p:strVal val="visible"/>
                                      </p:to>
                                    </p:set>
                                  </p:childTnLst>
                                  <p:subTnLst>
                                    <p:set>
                                      <p:cBhvr override="childStyle">
                                        <p:cTn dur="1" fill="hold" display="0" masterRel="sameClick" afterEffect="1">
                                          <p:stCondLst>
                                            <p:cond evt="end" delay="0">
                                              <p:tn val="198"/>
                                            </p:cond>
                                          </p:stCondLst>
                                        </p:cTn>
                                        <p:tgtEl>
                                          <p:spTgt spid="30817"/>
                                        </p:tgtEl>
                                        <p:attrNameLst>
                                          <p:attrName>style.visibility</p:attrName>
                                        </p:attrNameLst>
                                      </p:cBhvr>
                                      <p:to>
                                        <p:strVal val="hidden"/>
                                      </p:to>
                                    </p:set>
                                  </p:subTnLst>
                                </p:cTn>
                              </p:par>
                            </p:childTnLst>
                          </p:cTn>
                        </p:par>
                        <p:par>
                          <p:cTn id="200" fill="hold" nodeType="afterGroup">
                            <p:stCondLst>
                              <p:cond delay="1000"/>
                            </p:stCondLst>
                            <p:childTnLst>
                              <p:par>
                                <p:cTn id="201" presetID="1" presetClass="entr" presetSubtype="0" fill="hold" grpId="0" nodeType="afterEffect">
                                  <p:stCondLst>
                                    <p:cond delay="0"/>
                                  </p:stCondLst>
                                  <p:childTnLst>
                                    <p:set>
                                      <p:cBhvr>
                                        <p:cTn id="202" dur="1" fill="hold">
                                          <p:stCondLst>
                                            <p:cond delay="499"/>
                                          </p:stCondLst>
                                        </p:cTn>
                                        <p:tgtEl>
                                          <p:spTgt spid="30818"/>
                                        </p:tgtEl>
                                        <p:attrNameLst>
                                          <p:attrName>style.visibility</p:attrName>
                                        </p:attrNameLst>
                                      </p:cBhvr>
                                      <p:to>
                                        <p:strVal val="visible"/>
                                      </p:to>
                                    </p:set>
                                  </p:childTnLst>
                                </p:cTn>
                              </p:par>
                            </p:childTnLst>
                          </p:cTn>
                        </p:par>
                        <p:par>
                          <p:cTn id="203" fill="hold" nodeType="afterGroup">
                            <p:stCondLst>
                              <p:cond delay="1500"/>
                            </p:stCondLst>
                            <p:childTnLst>
                              <p:par>
                                <p:cTn id="204" presetID="1" presetClass="entr" presetSubtype="0" fill="hold" nodeType="afterEffect">
                                  <p:stCondLst>
                                    <p:cond delay="0"/>
                                  </p:stCondLst>
                                  <p:childTnLst>
                                    <p:set>
                                      <p:cBhvr>
                                        <p:cTn id="205" dur="1" fill="hold">
                                          <p:stCondLst>
                                            <p:cond delay="499"/>
                                          </p:stCondLst>
                                        </p:cTn>
                                        <p:tgtEl>
                                          <p:spTgt spid="30819"/>
                                        </p:tgtEl>
                                        <p:attrNameLst>
                                          <p:attrName>style.visibility</p:attrName>
                                        </p:attrNameLst>
                                      </p:cBhvr>
                                      <p:to>
                                        <p:strVal val="visible"/>
                                      </p:to>
                                    </p:set>
                                  </p:childTnLst>
                                  <p:subTnLst>
                                    <p:set>
                                      <p:cBhvr override="childStyle">
                                        <p:cTn dur="1" fill="hold" display="0" masterRel="sameClick" afterEffect="1">
                                          <p:stCondLst>
                                            <p:cond evt="end" delay="0">
                                              <p:tn val="204"/>
                                            </p:cond>
                                          </p:stCondLst>
                                        </p:cTn>
                                        <p:tgtEl>
                                          <p:spTgt spid="30819"/>
                                        </p:tgtEl>
                                        <p:attrNameLst>
                                          <p:attrName>style.visibility</p:attrName>
                                        </p:attrNameLst>
                                      </p:cBhvr>
                                      <p:to>
                                        <p:strVal val="hidden"/>
                                      </p:to>
                                    </p:set>
                                  </p:subTnLst>
                                </p:cTn>
                              </p:par>
                            </p:childTnLst>
                          </p:cTn>
                        </p:par>
                        <p:par>
                          <p:cTn id="206" fill="hold" nodeType="afterGroup">
                            <p:stCondLst>
                              <p:cond delay="2000"/>
                            </p:stCondLst>
                            <p:childTnLst>
                              <p:par>
                                <p:cTn id="207" presetID="1" presetClass="entr" presetSubtype="0" fill="hold" grpId="0" nodeType="afterEffect">
                                  <p:stCondLst>
                                    <p:cond delay="0"/>
                                  </p:stCondLst>
                                  <p:childTnLst>
                                    <p:set>
                                      <p:cBhvr>
                                        <p:cTn id="208" dur="1" fill="hold">
                                          <p:stCondLst>
                                            <p:cond delay="499"/>
                                          </p:stCondLst>
                                        </p:cTn>
                                        <p:tgtEl>
                                          <p:spTgt spid="30821"/>
                                        </p:tgtEl>
                                        <p:attrNameLst>
                                          <p:attrName>style.visibility</p:attrName>
                                        </p:attrNameLst>
                                      </p:cBhvr>
                                      <p:to>
                                        <p:strVal val="visible"/>
                                      </p:to>
                                    </p:set>
                                  </p:childTnLst>
                                </p:cTn>
                              </p:par>
                            </p:childTnLst>
                          </p:cTn>
                        </p:par>
                        <p:par>
                          <p:cTn id="209" fill="hold" nodeType="afterGroup">
                            <p:stCondLst>
                              <p:cond delay="2500"/>
                            </p:stCondLst>
                            <p:childTnLst>
                              <p:par>
                                <p:cTn id="210" presetID="1" presetClass="entr" presetSubtype="0" fill="hold" grpId="0" nodeType="afterEffect">
                                  <p:stCondLst>
                                    <p:cond delay="0"/>
                                  </p:stCondLst>
                                  <p:childTnLst>
                                    <p:set>
                                      <p:cBhvr>
                                        <p:cTn id="211" dur="1" fill="hold">
                                          <p:stCondLst>
                                            <p:cond delay="499"/>
                                          </p:stCondLst>
                                        </p:cTn>
                                        <p:tgtEl>
                                          <p:spTgt spid="30820"/>
                                        </p:tgtEl>
                                        <p:attrNameLst>
                                          <p:attrName>style.visibility</p:attrName>
                                        </p:attrNameLst>
                                      </p:cBhvr>
                                      <p:to>
                                        <p:strVal val="visible"/>
                                      </p:to>
                                    </p:set>
                                  </p:childTnLst>
                                </p:cTn>
                              </p:par>
                            </p:childTnLst>
                          </p:cTn>
                        </p:par>
                        <p:par>
                          <p:cTn id="212" fill="hold" nodeType="afterGroup">
                            <p:stCondLst>
                              <p:cond delay="3000"/>
                            </p:stCondLst>
                            <p:childTnLst>
                              <p:par>
                                <p:cTn id="213" presetID="1" presetClass="entr" presetSubtype="0" fill="hold" grpId="0" nodeType="afterEffect">
                                  <p:stCondLst>
                                    <p:cond delay="0"/>
                                  </p:stCondLst>
                                  <p:childTnLst>
                                    <p:set>
                                      <p:cBhvr>
                                        <p:cTn id="214" dur="1" fill="hold">
                                          <p:stCondLst>
                                            <p:cond delay="499"/>
                                          </p:stCondLst>
                                        </p:cTn>
                                        <p:tgtEl>
                                          <p:spTgt spid="30826"/>
                                        </p:tgtEl>
                                        <p:attrNameLst>
                                          <p:attrName>style.visibility</p:attrName>
                                        </p:attrNameLst>
                                      </p:cBhvr>
                                      <p:to>
                                        <p:strVal val="visible"/>
                                      </p:to>
                                    </p:set>
                                  </p:childTnLst>
                                </p:cTn>
                              </p:par>
                            </p:childTnLst>
                          </p:cTn>
                        </p:par>
                        <p:par>
                          <p:cTn id="215" fill="hold" nodeType="afterGroup">
                            <p:stCondLst>
                              <p:cond delay="3500"/>
                            </p:stCondLst>
                            <p:childTnLst>
                              <p:par>
                                <p:cTn id="216" presetID="1" presetClass="entr" presetSubtype="0" fill="hold" grpId="0" nodeType="afterEffect">
                                  <p:stCondLst>
                                    <p:cond delay="0"/>
                                  </p:stCondLst>
                                  <p:childTnLst>
                                    <p:set>
                                      <p:cBhvr>
                                        <p:cTn id="217" dur="1" fill="hold">
                                          <p:stCondLst>
                                            <p:cond delay="499"/>
                                          </p:stCondLst>
                                        </p:cTn>
                                        <p:tgtEl>
                                          <p:spTgt spid="30923"/>
                                        </p:tgtEl>
                                        <p:attrNameLst>
                                          <p:attrName>style.visibility</p:attrName>
                                        </p:attrNameLst>
                                      </p:cBhvr>
                                      <p:to>
                                        <p:strVal val="visible"/>
                                      </p:to>
                                    </p:set>
                                  </p:childTnLst>
                                </p:cTn>
                              </p:par>
                            </p:childTnLst>
                          </p:cTn>
                        </p:par>
                        <p:par>
                          <p:cTn id="218" fill="hold" nodeType="afterGroup">
                            <p:stCondLst>
                              <p:cond delay="4000"/>
                            </p:stCondLst>
                            <p:childTnLst>
                              <p:par>
                                <p:cTn id="219" presetID="1" presetClass="entr" presetSubtype="0" fill="hold" grpId="0" nodeType="afterEffect">
                                  <p:stCondLst>
                                    <p:cond delay="0"/>
                                  </p:stCondLst>
                                  <p:childTnLst>
                                    <p:set>
                                      <p:cBhvr>
                                        <p:cTn id="220" dur="1" fill="hold">
                                          <p:stCondLst>
                                            <p:cond delay="499"/>
                                          </p:stCondLst>
                                        </p:cTn>
                                        <p:tgtEl>
                                          <p:spTgt spid="30829"/>
                                        </p:tgtEl>
                                        <p:attrNameLst>
                                          <p:attrName>style.visibility</p:attrName>
                                        </p:attrNameLst>
                                      </p:cBhvr>
                                      <p:to>
                                        <p:strVal val="visible"/>
                                      </p:to>
                                    </p:set>
                                  </p:childTnLst>
                                </p:cTn>
                              </p:par>
                            </p:childTnLst>
                          </p:cTn>
                        </p:par>
                        <p:par>
                          <p:cTn id="221" fill="hold" nodeType="afterGroup">
                            <p:stCondLst>
                              <p:cond delay="4500"/>
                            </p:stCondLst>
                            <p:childTnLst>
                              <p:par>
                                <p:cTn id="222" presetID="1" presetClass="entr" presetSubtype="0" fill="hold" grpId="0" nodeType="afterEffect">
                                  <p:stCondLst>
                                    <p:cond delay="0"/>
                                  </p:stCondLst>
                                  <p:childTnLst>
                                    <p:set>
                                      <p:cBhvr>
                                        <p:cTn id="223" dur="1" fill="hold">
                                          <p:stCondLst>
                                            <p:cond delay="499"/>
                                          </p:stCondLst>
                                        </p:cTn>
                                        <p:tgtEl>
                                          <p:spTgt spid="30834"/>
                                        </p:tgtEl>
                                        <p:attrNameLst>
                                          <p:attrName>style.visibility</p:attrName>
                                        </p:attrNameLst>
                                      </p:cBhvr>
                                      <p:to>
                                        <p:strVal val="visible"/>
                                      </p:to>
                                    </p:set>
                                  </p:childTnLst>
                                </p:cTn>
                              </p:par>
                            </p:childTnLst>
                          </p:cTn>
                        </p:par>
                        <p:par>
                          <p:cTn id="224" fill="hold" nodeType="afterGroup">
                            <p:stCondLst>
                              <p:cond delay="5000"/>
                            </p:stCondLst>
                            <p:childTnLst>
                              <p:par>
                                <p:cTn id="225" presetID="1" presetClass="entr" presetSubtype="0" fill="hold" grpId="0" nodeType="afterEffect">
                                  <p:stCondLst>
                                    <p:cond delay="0"/>
                                  </p:stCondLst>
                                  <p:childTnLst>
                                    <p:set>
                                      <p:cBhvr>
                                        <p:cTn id="226" dur="1" fill="hold">
                                          <p:stCondLst>
                                            <p:cond delay="499"/>
                                          </p:stCondLst>
                                        </p:cTn>
                                        <p:tgtEl>
                                          <p:spTgt spid="30913"/>
                                        </p:tgtEl>
                                        <p:attrNameLst>
                                          <p:attrName>style.visibility</p:attrName>
                                        </p:attrNameLst>
                                      </p:cBhvr>
                                      <p:to>
                                        <p:strVal val="visible"/>
                                      </p:to>
                                    </p:set>
                                  </p:childTnLst>
                                </p:cTn>
                              </p:par>
                            </p:childTnLst>
                          </p:cTn>
                        </p:par>
                        <p:par>
                          <p:cTn id="227" fill="hold" nodeType="afterGroup">
                            <p:stCondLst>
                              <p:cond delay="5500"/>
                            </p:stCondLst>
                            <p:childTnLst>
                              <p:par>
                                <p:cTn id="228" presetID="1" presetClass="entr" presetSubtype="0" fill="hold" grpId="0" nodeType="afterEffect">
                                  <p:stCondLst>
                                    <p:cond delay="0"/>
                                  </p:stCondLst>
                                  <p:childTnLst>
                                    <p:set>
                                      <p:cBhvr>
                                        <p:cTn id="229" dur="1" fill="hold">
                                          <p:stCondLst>
                                            <p:cond delay="499"/>
                                          </p:stCondLst>
                                        </p:cTn>
                                        <p:tgtEl>
                                          <p:spTgt spid="30835"/>
                                        </p:tgtEl>
                                        <p:attrNameLst>
                                          <p:attrName>style.visibility</p:attrName>
                                        </p:attrNameLst>
                                      </p:cBhvr>
                                      <p:to>
                                        <p:strVal val="visible"/>
                                      </p:to>
                                    </p:set>
                                  </p:childTnLst>
                                </p:cTn>
                              </p:par>
                            </p:childTnLst>
                          </p:cTn>
                        </p:par>
                        <p:par>
                          <p:cTn id="230" fill="hold" nodeType="afterGroup">
                            <p:stCondLst>
                              <p:cond delay="6000"/>
                            </p:stCondLst>
                            <p:childTnLst>
                              <p:par>
                                <p:cTn id="231" presetID="1" presetClass="entr" presetSubtype="0" fill="hold" grpId="0" nodeType="afterEffect">
                                  <p:stCondLst>
                                    <p:cond delay="1000"/>
                                  </p:stCondLst>
                                  <p:childTnLst>
                                    <p:set>
                                      <p:cBhvr>
                                        <p:cTn id="232" dur="1" fill="hold">
                                          <p:stCondLst>
                                            <p:cond delay="499"/>
                                          </p:stCondLst>
                                        </p:cTn>
                                        <p:tgtEl>
                                          <p:spTgt spid="30914"/>
                                        </p:tgtEl>
                                        <p:attrNameLst>
                                          <p:attrName>style.visibility</p:attrName>
                                        </p:attrNameLst>
                                      </p:cBhvr>
                                      <p:to>
                                        <p:strVal val="visible"/>
                                      </p:to>
                                    </p:set>
                                  </p:childTnLst>
                                  <p:subTnLst>
                                    <p:set>
                                      <p:cBhvr override="childStyle">
                                        <p:cTn dur="1" fill="hold" display="0" masterRel="nextClick" afterEffect="1"/>
                                        <p:tgtEl>
                                          <p:spTgt spid="309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nimBg="1" autoUpdateAnimBg="0"/>
      <p:bldP spid="30723" grpId="0" animBg="1" autoUpdateAnimBg="0"/>
      <p:bldP spid="30724" grpId="0" animBg="1" autoUpdateAnimBg="0"/>
      <p:bldP spid="30725" grpId="0" animBg="1" autoUpdateAnimBg="0"/>
      <p:bldP spid="30726" grpId="0" animBg="1" autoUpdateAnimBg="0"/>
      <p:bldP spid="30727" grpId="0" animBg="1" autoUpdateAnimBg="0"/>
      <p:bldP spid="30744" grpId="0" animBg="1" autoUpdateAnimBg="0"/>
      <p:bldP spid="30746" grpId="0" animBg="1" autoUpdateAnimBg="0"/>
      <p:bldP spid="30754" grpId="0" animBg="1" autoUpdateAnimBg="0"/>
      <p:bldP spid="30763" grpId="0" animBg="1" autoUpdateAnimBg="0"/>
      <p:bldP spid="30765" grpId="0" autoUpdateAnimBg="0"/>
      <p:bldP spid="30766" grpId="0" autoUpdateAnimBg="0"/>
      <p:bldP spid="30768" grpId="0" autoUpdateAnimBg="0"/>
      <p:bldP spid="30769" grpId="0" autoUpdateAnimBg="0"/>
      <p:bldP spid="30775" grpId="0" animBg="1" autoUpdateAnimBg="0"/>
      <p:bldP spid="30776" grpId="0" animBg="1" autoUpdateAnimBg="0"/>
      <p:bldP spid="30777" grpId="0" animBg="1" autoUpdateAnimBg="0"/>
      <p:bldP spid="30778" grpId="0" animBg="1" autoUpdateAnimBg="0"/>
      <p:bldP spid="30780" grpId="0" animBg="1" autoUpdateAnimBg="0"/>
      <p:bldP spid="30781" grpId="0" animBg="1" autoUpdateAnimBg="0"/>
      <p:bldP spid="30782" grpId="0" animBg="1" autoUpdateAnimBg="0"/>
      <p:bldP spid="30783" grpId="0" animBg="1" autoUpdateAnimBg="0"/>
      <p:bldP spid="30784" grpId="0" animBg="1" autoUpdateAnimBg="0"/>
      <p:bldP spid="30785" grpId="0" animBg="1" autoUpdateAnimBg="0"/>
      <p:bldP spid="30786" grpId="0" animBg="1" autoUpdateAnimBg="0"/>
      <p:bldP spid="30788" grpId="0" animBg="1" autoUpdateAnimBg="0"/>
      <p:bldP spid="30789" grpId="0" animBg="1" autoUpdateAnimBg="0"/>
      <p:bldP spid="30790" grpId="0" animBg="1" autoUpdateAnimBg="0"/>
      <p:bldP spid="30791" grpId="0" animBg="1" autoUpdateAnimBg="0"/>
      <p:bldP spid="30792" grpId="0" animBg="1" autoUpdateAnimBg="0"/>
      <p:bldP spid="30793" grpId="0" animBg="1" autoUpdateAnimBg="0"/>
      <p:bldP spid="30794" grpId="0" animBg="1" autoUpdateAnimBg="0"/>
      <p:bldP spid="30795" grpId="0" animBg="1" autoUpdateAnimBg="0"/>
      <p:bldP spid="30796" grpId="0" animBg="1" autoUpdateAnimBg="0"/>
      <p:bldP spid="30797" grpId="0" animBg="1" autoUpdateAnimBg="0"/>
      <p:bldP spid="30798" grpId="0" animBg="1" autoUpdateAnimBg="0"/>
      <p:bldP spid="30799" grpId="0" animBg="1" autoUpdateAnimBg="0"/>
      <p:bldP spid="30800" grpId="0" animBg="1" autoUpdateAnimBg="0"/>
      <p:bldP spid="30801" grpId="0" animBg="1" autoUpdateAnimBg="0"/>
      <p:bldP spid="30802" grpId="0" animBg="1" autoUpdateAnimBg="0"/>
      <p:bldP spid="30804" grpId="0" animBg="1" autoUpdateAnimBg="0"/>
      <p:bldP spid="30806" grpId="0" animBg="1" autoUpdateAnimBg="0"/>
      <p:bldP spid="30807" grpId="0" animBg="1" autoUpdateAnimBg="0"/>
      <p:bldP spid="30812" grpId="0" animBg="1" autoUpdateAnimBg="0"/>
      <p:bldP spid="30815" grpId="0" animBg="1" autoUpdateAnimBg="0"/>
      <p:bldP spid="30816" grpId="0" animBg="1" autoUpdateAnimBg="0"/>
      <p:bldP spid="30818" grpId="0" animBg="1" autoUpdateAnimBg="0"/>
      <p:bldP spid="30820" grpId="0" animBg="1" autoUpdateAnimBg="0"/>
      <p:bldP spid="30821" grpId="0" animBg="1" autoUpdateAnimBg="0"/>
      <p:bldP spid="30826" grpId="0" animBg="1" autoUpdateAnimBg="0"/>
      <p:bldP spid="30829" grpId="0" animBg="1" autoUpdateAnimBg="0"/>
      <p:bldP spid="30834" grpId="0" animBg="1" autoUpdateAnimBg="0"/>
      <p:bldP spid="30835" grpId="0" animBg="1" autoUpdateAnimBg="0"/>
      <p:bldP spid="30912" grpId="0" animBg="1" autoUpdateAnimBg="0"/>
      <p:bldP spid="30913" grpId="0" animBg="1" autoUpdateAnimBg="0"/>
      <p:bldP spid="30914" grpId="0" animBg="1" autoUpdateAnimBg="0"/>
      <p:bldP spid="30922" grpId="0" animBg="1" autoUpdateAnimBg="0"/>
      <p:bldP spid="30923" grpId="0" animBg="1" autoUpdateAnimBg="0"/>
      <p:bldP spid="30926"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4267200" y="3048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A</a:t>
            </a:r>
          </a:p>
        </p:txBody>
      </p:sp>
      <p:sp>
        <p:nvSpPr>
          <p:cNvPr id="32771" name="Text Box 3"/>
          <p:cNvSpPr txBox="1">
            <a:spLocks noChangeArrowheads="1"/>
          </p:cNvSpPr>
          <p:nvPr/>
        </p:nvSpPr>
        <p:spPr bwMode="auto">
          <a:xfrm>
            <a:off x="2362200" y="13716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C</a:t>
            </a:r>
          </a:p>
        </p:txBody>
      </p:sp>
      <p:sp>
        <p:nvSpPr>
          <p:cNvPr id="32772" name="Text Box 4"/>
          <p:cNvSpPr txBox="1">
            <a:spLocks noChangeArrowheads="1"/>
          </p:cNvSpPr>
          <p:nvPr/>
        </p:nvSpPr>
        <p:spPr bwMode="auto">
          <a:xfrm>
            <a:off x="4267200" y="13716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D</a:t>
            </a:r>
          </a:p>
        </p:txBody>
      </p:sp>
      <p:sp>
        <p:nvSpPr>
          <p:cNvPr id="32773" name="Text Box 5"/>
          <p:cNvSpPr txBox="1">
            <a:spLocks noChangeArrowheads="1"/>
          </p:cNvSpPr>
          <p:nvPr/>
        </p:nvSpPr>
        <p:spPr bwMode="auto">
          <a:xfrm>
            <a:off x="6096000" y="13716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E</a:t>
            </a:r>
          </a:p>
        </p:txBody>
      </p:sp>
      <p:sp>
        <p:nvSpPr>
          <p:cNvPr id="32774" name="Text Box 6"/>
          <p:cNvSpPr txBox="1">
            <a:spLocks noChangeArrowheads="1"/>
          </p:cNvSpPr>
          <p:nvPr/>
        </p:nvSpPr>
        <p:spPr bwMode="auto">
          <a:xfrm>
            <a:off x="8001000" y="13716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F</a:t>
            </a:r>
          </a:p>
        </p:txBody>
      </p:sp>
      <p:sp>
        <p:nvSpPr>
          <p:cNvPr id="32775" name="Text Box 7"/>
          <p:cNvSpPr txBox="1">
            <a:spLocks noChangeArrowheads="1"/>
          </p:cNvSpPr>
          <p:nvPr/>
        </p:nvSpPr>
        <p:spPr bwMode="auto">
          <a:xfrm>
            <a:off x="762000" y="13716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B</a:t>
            </a:r>
          </a:p>
        </p:txBody>
      </p:sp>
      <p:sp>
        <p:nvSpPr>
          <p:cNvPr id="32776" name="Text Box 8"/>
          <p:cNvSpPr txBox="1">
            <a:spLocks noChangeArrowheads="1"/>
          </p:cNvSpPr>
          <p:nvPr/>
        </p:nvSpPr>
        <p:spPr bwMode="auto">
          <a:xfrm>
            <a:off x="381000" y="25908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G</a:t>
            </a:r>
          </a:p>
        </p:txBody>
      </p:sp>
      <p:sp>
        <p:nvSpPr>
          <p:cNvPr id="32777" name="Text Box 9"/>
          <p:cNvSpPr txBox="1">
            <a:spLocks noChangeArrowheads="1"/>
          </p:cNvSpPr>
          <p:nvPr/>
        </p:nvSpPr>
        <p:spPr bwMode="auto">
          <a:xfrm>
            <a:off x="990600" y="25908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H</a:t>
            </a:r>
          </a:p>
        </p:txBody>
      </p:sp>
      <p:sp>
        <p:nvSpPr>
          <p:cNvPr id="32778" name="Text Box 10"/>
          <p:cNvSpPr txBox="1">
            <a:spLocks noChangeArrowheads="1"/>
          </p:cNvSpPr>
          <p:nvPr/>
        </p:nvSpPr>
        <p:spPr bwMode="auto">
          <a:xfrm>
            <a:off x="2057400" y="25908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I</a:t>
            </a:r>
          </a:p>
        </p:txBody>
      </p:sp>
      <p:sp>
        <p:nvSpPr>
          <p:cNvPr id="32779" name="Text Box 11"/>
          <p:cNvSpPr txBox="1">
            <a:spLocks noChangeArrowheads="1"/>
          </p:cNvSpPr>
          <p:nvPr/>
        </p:nvSpPr>
        <p:spPr bwMode="auto">
          <a:xfrm>
            <a:off x="2667000" y="25908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J</a:t>
            </a:r>
          </a:p>
        </p:txBody>
      </p:sp>
      <p:sp>
        <p:nvSpPr>
          <p:cNvPr id="32780" name="Text Box 12"/>
          <p:cNvSpPr txBox="1">
            <a:spLocks noChangeArrowheads="1"/>
          </p:cNvSpPr>
          <p:nvPr/>
        </p:nvSpPr>
        <p:spPr bwMode="auto">
          <a:xfrm>
            <a:off x="3962400" y="25908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K</a:t>
            </a:r>
          </a:p>
        </p:txBody>
      </p:sp>
      <p:sp>
        <p:nvSpPr>
          <p:cNvPr id="32781" name="Text Box 13"/>
          <p:cNvSpPr txBox="1">
            <a:spLocks noChangeArrowheads="1"/>
          </p:cNvSpPr>
          <p:nvPr/>
        </p:nvSpPr>
        <p:spPr bwMode="auto">
          <a:xfrm>
            <a:off x="4572000" y="2590800"/>
            <a:ext cx="533400" cy="52863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folHlink"/>
                </a:solidFill>
              </a:rPr>
              <a:t>L</a:t>
            </a:r>
          </a:p>
        </p:txBody>
      </p:sp>
      <p:cxnSp>
        <p:nvCxnSpPr>
          <p:cNvPr id="32787" name="AutoShape 19"/>
          <p:cNvCxnSpPr>
            <a:cxnSpLocks noChangeShapeType="1"/>
            <a:stCxn id="32770" idx="2"/>
            <a:endCxn id="32774" idx="0"/>
          </p:cNvCxnSpPr>
          <p:nvPr/>
        </p:nvCxnSpPr>
        <p:spPr bwMode="auto">
          <a:xfrm>
            <a:off x="4533900" y="833438"/>
            <a:ext cx="3733800" cy="5381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8" name="AutoShape 20"/>
          <p:cNvCxnSpPr>
            <a:cxnSpLocks noChangeShapeType="1"/>
            <a:stCxn id="32770" idx="2"/>
            <a:endCxn id="32773" idx="0"/>
          </p:cNvCxnSpPr>
          <p:nvPr/>
        </p:nvCxnSpPr>
        <p:spPr bwMode="auto">
          <a:xfrm>
            <a:off x="4533900" y="833438"/>
            <a:ext cx="1828800" cy="5381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9" name="AutoShape 21"/>
          <p:cNvCxnSpPr>
            <a:cxnSpLocks noChangeShapeType="1"/>
            <a:stCxn id="32770" idx="2"/>
            <a:endCxn id="32772" idx="0"/>
          </p:cNvCxnSpPr>
          <p:nvPr/>
        </p:nvCxnSpPr>
        <p:spPr bwMode="auto">
          <a:xfrm>
            <a:off x="4533900" y="833438"/>
            <a:ext cx="0" cy="5381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90" name="AutoShape 22"/>
          <p:cNvCxnSpPr>
            <a:cxnSpLocks noChangeShapeType="1"/>
            <a:stCxn id="32770" idx="2"/>
            <a:endCxn id="32771" idx="0"/>
          </p:cNvCxnSpPr>
          <p:nvPr/>
        </p:nvCxnSpPr>
        <p:spPr bwMode="auto">
          <a:xfrm flipH="1">
            <a:off x="2628900" y="833438"/>
            <a:ext cx="1905000" cy="5381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91" name="AutoShape 23"/>
          <p:cNvCxnSpPr>
            <a:cxnSpLocks noChangeShapeType="1"/>
            <a:stCxn id="32770" idx="2"/>
            <a:endCxn id="32775" idx="0"/>
          </p:cNvCxnSpPr>
          <p:nvPr/>
        </p:nvCxnSpPr>
        <p:spPr bwMode="auto">
          <a:xfrm flipH="1">
            <a:off x="1028700" y="833438"/>
            <a:ext cx="3505200" cy="5381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792" name="Text Box 24"/>
          <p:cNvSpPr txBox="1">
            <a:spLocks noChangeArrowheads="1"/>
          </p:cNvSpPr>
          <p:nvPr/>
        </p:nvSpPr>
        <p:spPr bwMode="auto">
          <a:xfrm>
            <a:off x="4267200" y="304800"/>
            <a:ext cx="533400" cy="528638"/>
          </a:xfrm>
          <a:prstGeom prst="rect">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bg1"/>
                </a:solidFill>
              </a:rPr>
              <a:t>A</a:t>
            </a:r>
          </a:p>
        </p:txBody>
      </p:sp>
      <p:cxnSp>
        <p:nvCxnSpPr>
          <p:cNvPr id="32793" name="AutoShape 25"/>
          <p:cNvCxnSpPr>
            <a:cxnSpLocks noChangeShapeType="1"/>
            <a:stCxn id="32792" idx="2"/>
            <a:endCxn id="32775" idx="0"/>
          </p:cNvCxnSpPr>
          <p:nvPr/>
        </p:nvCxnSpPr>
        <p:spPr bwMode="auto">
          <a:xfrm flipH="1">
            <a:off x="1028700" y="833438"/>
            <a:ext cx="3505200" cy="5381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794" name="Text Box 26"/>
          <p:cNvSpPr txBox="1">
            <a:spLocks noChangeArrowheads="1"/>
          </p:cNvSpPr>
          <p:nvPr/>
        </p:nvSpPr>
        <p:spPr bwMode="auto">
          <a:xfrm>
            <a:off x="762000" y="1371600"/>
            <a:ext cx="533400" cy="528638"/>
          </a:xfrm>
          <a:prstGeom prst="rect">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bg1"/>
                </a:solidFill>
              </a:rPr>
              <a:t>B</a:t>
            </a:r>
          </a:p>
        </p:txBody>
      </p:sp>
      <p:cxnSp>
        <p:nvCxnSpPr>
          <p:cNvPr id="32795" name="AutoShape 27"/>
          <p:cNvCxnSpPr>
            <a:cxnSpLocks noChangeShapeType="1"/>
            <a:stCxn id="32794" idx="2"/>
            <a:endCxn id="32777" idx="0"/>
          </p:cNvCxnSpPr>
          <p:nvPr/>
        </p:nvCxnSpPr>
        <p:spPr bwMode="auto">
          <a:xfrm>
            <a:off x="1028700" y="1900238"/>
            <a:ext cx="22860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96" name="AutoShape 28"/>
          <p:cNvCxnSpPr>
            <a:cxnSpLocks noChangeShapeType="1"/>
            <a:stCxn id="32794" idx="2"/>
            <a:endCxn id="32776" idx="0"/>
          </p:cNvCxnSpPr>
          <p:nvPr/>
        </p:nvCxnSpPr>
        <p:spPr bwMode="auto">
          <a:xfrm flipH="1">
            <a:off x="647700" y="1900238"/>
            <a:ext cx="38100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97" name="AutoShape 29"/>
          <p:cNvCxnSpPr>
            <a:cxnSpLocks noChangeShapeType="1"/>
            <a:stCxn id="32794" idx="2"/>
            <a:endCxn id="32776" idx="0"/>
          </p:cNvCxnSpPr>
          <p:nvPr/>
        </p:nvCxnSpPr>
        <p:spPr bwMode="auto">
          <a:xfrm flipH="1">
            <a:off x="647700" y="1900238"/>
            <a:ext cx="381000" cy="6905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798" name="Text Box 30"/>
          <p:cNvSpPr txBox="1">
            <a:spLocks noChangeArrowheads="1"/>
          </p:cNvSpPr>
          <p:nvPr/>
        </p:nvSpPr>
        <p:spPr bwMode="auto">
          <a:xfrm>
            <a:off x="381000" y="2590800"/>
            <a:ext cx="533400" cy="5286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bg1"/>
                </a:solidFill>
              </a:rPr>
              <a:t>G</a:t>
            </a:r>
          </a:p>
        </p:txBody>
      </p:sp>
      <p:cxnSp>
        <p:nvCxnSpPr>
          <p:cNvPr id="32802" name="AutoShape 34"/>
          <p:cNvCxnSpPr>
            <a:cxnSpLocks noChangeShapeType="1"/>
          </p:cNvCxnSpPr>
          <p:nvPr/>
        </p:nvCxnSpPr>
        <p:spPr bwMode="auto">
          <a:xfrm rot="10800000" flipH="1" flipV="1">
            <a:off x="381000" y="4075113"/>
            <a:ext cx="685800" cy="1716087"/>
          </a:xfrm>
          <a:prstGeom prst="bentConnector4">
            <a:avLst>
              <a:gd name="adj1" fmla="val -33333"/>
              <a:gd name="adj2" fmla="val 57722"/>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04" name="AutoShape 36"/>
          <p:cNvCxnSpPr>
            <a:cxnSpLocks noChangeShapeType="1"/>
            <a:stCxn id="32798" idx="0"/>
          </p:cNvCxnSpPr>
          <p:nvPr/>
        </p:nvCxnSpPr>
        <p:spPr bwMode="auto">
          <a:xfrm flipV="1">
            <a:off x="647700" y="2057400"/>
            <a:ext cx="342900" cy="533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16" name="AutoShape 48"/>
          <p:cNvCxnSpPr>
            <a:cxnSpLocks noChangeShapeType="1"/>
            <a:stCxn id="32771" idx="2"/>
            <a:endCxn id="32779" idx="0"/>
          </p:cNvCxnSpPr>
          <p:nvPr/>
        </p:nvCxnSpPr>
        <p:spPr bwMode="auto">
          <a:xfrm>
            <a:off x="2628900" y="1900238"/>
            <a:ext cx="30480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17" name="AutoShape 49"/>
          <p:cNvCxnSpPr>
            <a:cxnSpLocks noChangeShapeType="1"/>
            <a:stCxn id="32771" idx="2"/>
            <a:endCxn id="32778" idx="0"/>
          </p:cNvCxnSpPr>
          <p:nvPr/>
        </p:nvCxnSpPr>
        <p:spPr bwMode="auto">
          <a:xfrm flipH="1">
            <a:off x="2324100" y="1900238"/>
            <a:ext cx="30480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34" name="AutoShape 66"/>
          <p:cNvCxnSpPr>
            <a:cxnSpLocks noChangeShapeType="1"/>
            <a:stCxn id="32772" idx="2"/>
            <a:endCxn id="32781" idx="0"/>
          </p:cNvCxnSpPr>
          <p:nvPr/>
        </p:nvCxnSpPr>
        <p:spPr bwMode="auto">
          <a:xfrm>
            <a:off x="4533900" y="1900238"/>
            <a:ext cx="30480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35" name="AutoShape 67"/>
          <p:cNvCxnSpPr>
            <a:cxnSpLocks noChangeShapeType="1"/>
            <a:stCxn id="32772" idx="2"/>
            <a:endCxn id="32780" idx="0"/>
          </p:cNvCxnSpPr>
          <p:nvPr/>
        </p:nvCxnSpPr>
        <p:spPr bwMode="auto">
          <a:xfrm flipH="1">
            <a:off x="4229100" y="1900238"/>
            <a:ext cx="304800" cy="690562"/>
          </a:xfrm>
          <a:prstGeom prst="straightConnector1">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850" name="Text Box 82"/>
          <p:cNvSpPr txBox="1">
            <a:spLocks noChangeArrowheads="1"/>
          </p:cNvSpPr>
          <p:nvPr/>
        </p:nvSpPr>
        <p:spPr bwMode="auto">
          <a:xfrm>
            <a:off x="5158257" y="1075075"/>
            <a:ext cx="41148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rgbClr val="FF3300"/>
                </a:solidFill>
              </a:rPr>
              <a:t>We again begin with our initial state: the node labeled A. Note that the 2</a:t>
            </a:r>
            <a:r>
              <a:rPr lang="en-US" altLang="en-US" b="1" baseline="30000" dirty="0">
                <a:solidFill>
                  <a:srgbClr val="FF3300"/>
                </a:solidFill>
              </a:rPr>
              <a:t>nd</a:t>
            </a:r>
            <a:r>
              <a:rPr lang="en-US" altLang="en-US" b="1" dirty="0">
                <a:solidFill>
                  <a:srgbClr val="FF3300"/>
                </a:solidFill>
              </a:rPr>
              <a:t>  iteration carries on from the 1</a:t>
            </a:r>
            <a:r>
              <a:rPr lang="en-US" altLang="en-US" b="1" baseline="30000" dirty="0">
                <a:solidFill>
                  <a:srgbClr val="FF3300"/>
                </a:solidFill>
              </a:rPr>
              <a:t>st</a:t>
            </a:r>
            <a:r>
              <a:rPr lang="en-US" altLang="en-US" b="1" dirty="0">
                <a:solidFill>
                  <a:srgbClr val="FF3300"/>
                </a:solidFill>
              </a:rPr>
              <a:t>, and therefore the ‘nodes expanded’ value is already set to 7 (</a:t>
            </a:r>
            <a:r>
              <a:rPr lang="en-US" altLang="en-US" b="1" dirty="0" smtClean="0">
                <a:solidFill>
                  <a:srgbClr val="FF3300"/>
                </a:solidFill>
              </a:rPr>
              <a:t>1+6)</a:t>
            </a:r>
            <a:endParaRPr lang="en-US" altLang="en-US" b="1" dirty="0">
              <a:solidFill>
                <a:srgbClr val="FF3300"/>
              </a:solidFill>
            </a:endParaRPr>
          </a:p>
        </p:txBody>
      </p:sp>
      <p:sp>
        <p:nvSpPr>
          <p:cNvPr id="32851" name="Text Box 83"/>
          <p:cNvSpPr txBox="1">
            <a:spLocks noChangeArrowheads="1"/>
          </p:cNvSpPr>
          <p:nvPr/>
        </p:nvSpPr>
        <p:spPr bwMode="auto">
          <a:xfrm>
            <a:off x="4800600" y="228600"/>
            <a:ext cx="4343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rgbClr val="FF3300"/>
                </a:solidFill>
              </a:rPr>
              <a:t>Again, we expand node A to reveal the level one nodes. </a:t>
            </a:r>
          </a:p>
        </p:txBody>
      </p:sp>
      <p:sp>
        <p:nvSpPr>
          <p:cNvPr id="32852" name="Text Box 84"/>
          <p:cNvSpPr txBox="1">
            <a:spLocks noChangeArrowheads="1"/>
          </p:cNvSpPr>
          <p:nvPr/>
        </p:nvSpPr>
        <p:spPr bwMode="auto">
          <a:xfrm>
            <a:off x="814857" y="1387414"/>
            <a:ext cx="43434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rgbClr val="FF3300"/>
                </a:solidFill>
              </a:rPr>
              <a:t>Node A is removed from the queue and each revealed node is added to the </a:t>
            </a:r>
            <a:r>
              <a:rPr lang="en-US" altLang="en-US" b="1" u="sng" dirty="0">
                <a:solidFill>
                  <a:srgbClr val="FF3300"/>
                </a:solidFill>
              </a:rPr>
              <a:t>front</a:t>
            </a:r>
            <a:r>
              <a:rPr lang="en-US" altLang="en-US" b="1" dirty="0">
                <a:solidFill>
                  <a:srgbClr val="FF3300"/>
                </a:solidFill>
              </a:rPr>
              <a:t> of the queue. </a:t>
            </a:r>
          </a:p>
        </p:txBody>
      </p:sp>
      <p:sp>
        <p:nvSpPr>
          <p:cNvPr id="32853" name="Text Box 85"/>
          <p:cNvSpPr txBox="1">
            <a:spLocks noChangeArrowheads="1"/>
          </p:cNvSpPr>
          <p:nvPr/>
        </p:nvSpPr>
        <p:spPr bwMode="auto">
          <a:xfrm>
            <a:off x="5263166" y="2985160"/>
            <a:ext cx="4114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rgbClr val="FF3300"/>
                </a:solidFill>
              </a:rPr>
              <a:t>The search then moves to level one of the node set. Press space to continue</a:t>
            </a:r>
          </a:p>
        </p:txBody>
      </p:sp>
      <p:sp>
        <p:nvSpPr>
          <p:cNvPr id="32854" name="Text Box 86"/>
          <p:cNvSpPr txBox="1">
            <a:spLocks noChangeArrowheads="1"/>
          </p:cNvSpPr>
          <p:nvPr/>
        </p:nvSpPr>
        <p:spPr bwMode="auto">
          <a:xfrm>
            <a:off x="304800" y="3352006"/>
            <a:ext cx="4038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rgbClr val="FF3300"/>
                </a:solidFill>
              </a:rPr>
              <a:t>Node B is expanded and the revealed nodes added to the </a:t>
            </a:r>
            <a:r>
              <a:rPr lang="en-US" altLang="en-US" b="1" u="sng" dirty="0">
                <a:solidFill>
                  <a:srgbClr val="FF3300"/>
                </a:solidFill>
              </a:rPr>
              <a:t>front</a:t>
            </a:r>
            <a:r>
              <a:rPr lang="en-US" altLang="en-US" b="1" dirty="0">
                <a:solidFill>
                  <a:srgbClr val="FF3300"/>
                </a:solidFill>
              </a:rPr>
              <a:t> of the queue. </a:t>
            </a:r>
          </a:p>
        </p:txBody>
      </p:sp>
      <p:sp>
        <p:nvSpPr>
          <p:cNvPr id="32855" name="Text Box 87"/>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0</a:t>
            </a:r>
          </a:p>
        </p:txBody>
      </p:sp>
      <p:sp>
        <p:nvSpPr>
          <p:cNvPr id="32856" name="Text Box 88"/>
          <p:cNvSpPr txBox="1">
            <a:spLocks noChangeArrowheads="1"/>
          </p:cNvSpPr>
          <p:nvPr/>
        </p:nvSpPr>
        <p:spPr bwMode="auto">
          <a:xfrm>
            <a:off x="2286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Nodes expanded: 7</a:t>
            </a:r>
          </a:p>
        </p:txBody>
      </p:sp>
      <p:sp>
        <p:nvSpPr>
          <p:cNvPr id="32857" name="Text Box 89"/>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a:t>
            </a:r>
          </a:p>
        </p:txBody>
      </p:sp>
      <p:sp>
        <p:nvSpPr>
          <p:cNvPr id="32858" name="Text Box 90"/>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n/a</a:t>
            </a:r>
          </a:p>
        </p:txBody>
      </p:sp>
      <p:sp>
        <p:nvSpPr>
          <p:cNvPr id="32859" name="Text Box 91"/>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Empty</a:t>
            </a:r>
          </a:p>
        </p:txBody>
      </p:sp>
      <p:sp>
        <p:nvSpPr>
          <p:cNvPr id="32860" name="Text Box 92"/>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A</a:t>
            </a:r>
          </a:p>
        </p:txBody>
      </p:sp>
      <p:sp>
        <p:nvSpPr>
          <p:cNvPr id="32861" name="Text Box 93"/>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1</a:t>
            </a:r>
          </a:p>
        </p:txBody>
      </p:sp>
      <p:sp>
        <p:nvSpPr>
          <p:cNvPr id="32862" name="Text Box 94"/>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0</a:t>
            </a:r>
          </a:p>
        </p:txBody>
      </p:sp>
      <p:sp>
        <p:nvSpPr>
          <p:cNvPr id="32863" name="Text Box 95"/>
          <p:cNvSpPr txBox="1">
            <a:spLocks noChangeArrowheads="1"/>
          </p:cNvSpPr>
          <p:nvPr/>
        </p:nvSpPr>
        <p:spPr bwMode="auto">
          <a:xfrm>
            <a:off x="2286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Nodes expanded: 8</a:t>
            </a:r>
          </a:p>
        </p:txBody>
      </p:sp>
      <p:sp>
        <p:nvSpPr>
          <p:cNvPr id="32864" name="Text Box 96"/>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B, C, D, E, F</a:t>
            </a:r>
          </a:p>
        </p:txBody>
      </p:sp>
      <p:sp>
        <p:nvSpPr>
          <p:cNvPr id="32866" name="Text Box 98"/>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1</a:t>
            </a:r>
          </a:p>
        </p:txBody>
      </p:sp>
      <p:sp>
        <p:nvSpPr>
          <p:cNvPr id="32867" name="Text Box 99"/>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G, H, C, D, E, F</a:t>
            </a:r>
          </a:p>
        </p:txBody>
      </p:sp>
      <p:sp>
        <p:nvSpPr>
          <p:cNvPr id="32870" name="Text Box 102"/>
          <p:cNvSpPr txBox="1">
            <a:spLocks noChangeArrowheads="1"/>
          </p:cNvSpPr>
          <p:nvPr/>
        </p:nvSpPr>
        <p:spPr bwMode="auto">
          <a:xfrm>
            <a:off x="2286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Nodes expanded: 9</a:t>
            </a:r>
          </a:p>
        </p:txBody>
      </p:sp>
      <p:sp>
        <p:nvSpPr>
          <p:cNvPr id="32871" name="Text Box 103"/>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2</a:t>
            </a:r>
          </a:p>
        </p:txBody>
      </p:sp>
      <p:sp>
        <p:nvSpPr>
          <p:cNvPr id="32955" name="Text Box 187"/>
          <p:cNvSpPr txBox="1">
            <a:spLocks noChangeArrowheads="1"/>
          </p:cNvSpPr>
          <p:nvPr/>
        </p:nvSpPr>
        <p:spPr bwMode="auto">
          <a:xfrm>
            <a:off x="1371600" y="6172200"/>
            <a:ext cx="7086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ITERATIVE DEEPENING SEARCH PATTERN (2</a:t>
            </a:r>
            <a:r>
              <a:rPr lang="en-US" altLang="en-US" b="1" baseline="30000"/>
              <a:t>nd</a:t>
            </a:r>
            <a:r>
              <a:rPr lang="en-US" altLang="en-US" b="1"/>
              <a:t> ITERATION)</a:t>
            </a:r>
          </a:p>
        </p:txBody>
      </p:sp>
      <p:sp>
        <p:nvSpPr>
          <p:cNvPr id="32957" name="Text Box 189"/>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5</a:t>
            </a:r>
          </a:p>
        </p:txBody>
      </p:sp>
      <p:sp>
        <p:nvSpPr>
          <p:cNvPr id="32958" name="Text Box 190"/>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 Expanding</a:t>
            </a:r>
          </a:p>
        </p:txBody>
      </p:sp>
      <p:sp>
        <p:nvSpPr>
          <p:cNvPr id="32960" name="Text Box 192"/>
          <p:cNvSpPr txBox="1">
            <a:spLocks noChangeArrowheads="1"/>
          </p:cNvSpPr>
          <p:nvPr/>
        </p:nvSpPr>
        <p:spPr bwMode="auto">
          <a:xfrm>
            <a:off x="152400" y="304800"/>
            <a:ext cx="4038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rgbClr val="FF3300"/>
                </a:solidFill>
              </a:rPr>
              <a:t>We now move to level two of the node set. </a:t>
            </a:r>
          </a:p>
        </p:txBody>
      </p:sp>
      <p:sp>
        <p:nvSpPr>
          <p:cNvPr id="32961" name="Text Box 193"/>
          <p:cNvSpPr txBox="1">
            <a:spLocks noChangeArrowheads="1"/>
          </p:cNvSpPr>
          <p:nvPr/>
        </p:nvSpPr>
        <p:spPr bwMode="auto">
          <a:xfrm>
            <a:off x="4862216" y="3444741"/>
            <a:ext cx="40386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rgbClr val="FF3300"/>
                </a:solidFill>
              </a:rPr>
              <a:t>After expanding node G we backtrack to expand node H. The process then continues until goal state. </a:t>
            </a:r>
          </a:p>
        </p:txBody>
      </p:sp>
      <p:sp>
        <p:nvSpPr>
          <p:cNvPr id="32962" name="Text Box 194"/>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H, C, D, E, F</a:t>
            </a:r>
          </a:p>
        </p:txBody>
      </p:sp>
      <p:sp>
        <p:nvSpPr>
          <p:cNvPr id="32963" name="Text Box 195"/>
          <p:cNvSpPr txBox="1">
            <a:spLocks noChangeArrowheads="1"/>
          </p:cNvSpPr>
          <p:nvPr/>
        </p:nvSpPr>
        <p:spPr bwMode="auto">
          <a:xfrm>
            <a:off x="2286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Nodes expanded: 10</a:t>
            </a:r>
          </a:p>
        </p:txBody>
      </p:sp>
      <p:sp>
        <p:nvSpPr>
          <p:cNvPr id="32964" name="Text Box 196"/>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 Backtracking</a:t>
            </a:r>
          </a:p>
        </p:txBody>
      </p:sp>
      <p:cxnSp>
        <p:nvCxnSpPr>
          <p:cNvPr id="32965" name="AutoShape 197"/>
          <p:cNvCxnSpPr>
            <a:cxnSpLocks noChangeShapeType="1"/>
            <a:stCxn id="32798" idx="0"/>
            <a:endCxn id="32794" idx="2"/>
          </p:cNvCxnSpPr>
          <p:nvPr/>
        </p:nvCxnSpPr>
        <p:spPr bwMode="auto">
          <a:xfrm flipV="1">
            <a:off x="647700" y="1900238"/>
            <a:ext cx="381000" cy="6905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966" name="AutoShape 198"/>
          <p:cNvCxnSpPr>
            <a:cxnSpLocks noChangeShapeType="1"/>
          </p:cNvCxnSpPr>
          <p:nvPr/>
        </p:nvCxnSpPr>
        <p:spPr bwMode="auto">
          <a:xfrm>
            <a:off x="2209800" y="6553200"/>
            <a:ext cx="914400" cy="152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968" name="AutoShape 200"/>
          <p:cNvCxnSpPr>
            <a:cxnSpLocks noChangeShapeType="1"/>
            <a:stCxn id="32794" idx="2"/>
            <a:endCxn id="32777" idx="0"/>
          </p:cNvCxnSpPr>
          <p:nvPr/>
        </p:nvCxnSpPr>
        <p:spPr bwMode="auto">
          <a:xfrm>
            <a:off x="1028700" y="1900238"/>
            <a:ext cx="228600" cy="6905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970" name="Text Box 202"/>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 Expanding</a:t>
            </a:r>
          </a:p>
        </p:txBody>
      </p:sp>
      <p:sp>
        <p:nvSpPr>
          <p:cNvPr id="32971" name="Text Box 203"/>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C, D, E, F</a:t>
            </a:r>
          </a:p>
        </p:txBody>
      </p:sp>
      <p:sp>
        <p:nvSpPr>
          <p:cNvPr id="32972" name="Text Box 204"/>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6</a:t>
            </a:r>
          </a:p>
        </p:txBody>
      </p:sp>
      <p:sp>
        <p:nvSpPr>
          <p:cNvPr id="32973" name="Text Box 205"/>
          <p:cNvSpPr txBox="1">
            <a:spLocks noChangeArrowheads="1"/>
          </p:cNvSpPr>
          <p:nvPr/>
        </p:nvSpPr>
        <p:spPr bwMode="auto">
          <a:xfrm>
            <a:off x="2286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Nodes expanded: 11</a:t>
            </a:r>
          </a:p>
        </p:txBody>
      </p:sp>
      <p:sp>
        <p:nvSpPr>
          <p:cNvPr id="32975" name="Text Box 207"/>
          <p:cNvSpPr txBox="1">
            <a:spLocks noChangeArrowheads="1"/>
          </p:cNvSpPr>
          <p:nvPr/>
        </p:nvSpPr>
        <p:spPr bwMode="auto">
          <a:xfrm>
            <a:off x="990600" y="2590800"/>
            <a:ext cx="533400" cy="528638"/>
          </a:xfrm>
          <a:prstGeom prst="rect">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bg1"/>
                </a:solidFill>
              </a:rPr>
              <a:t>H</a:t>
            </a:r>
          </a:p>
        </p:txBody>
      </p:sp>
      <p:sp>
        <p:nvSpPr>
          <p:cNvPr id="32977" name="Text Box 209"/>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5</a:t>
            </a:r>
          </a:p>
        </p:txBody>
      </p:sp>
      <p:sp>
        <p:nvSpPr>
          <p:cNvPr id="32978" name="Text Box 210"/>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4</a:t>
            </a:r>
          </a:p>
        </p:txBody>
      </p:sp>
      <p:sp>
        <p:nvSpPr>
          <p:cNvPr id="32979" name="Text Box 211"/>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 Backtracking</a:t>
            </a:r>
          </a:p>
        </p:txBody>
      </p:sp>
      <p:cxnSp>
        <p:nvCxnSpPr>
          <p:cNvPr id="32980" name="AutoShape 212"/>
          <p:cNvCxnSpPr>
            <a:cxnSpLocks noChangeShapeType="1"/>
            <a:stCxn id="32975" idx="0"/>
            <a:endCxn id="32794" idx="2"/>
          </p:cNvCxnSpPr>
          <p:nvPr/>
        </p:nvCxnSpPr>
        <p:spPr bwMode="auto">
          <a:xfrm flipH="1" flipV="1">
            <a:off x="1028700" y="1900238"/>
            <a:ext cx="228600" cy="6905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982" name="AutoShape 214"/>
          <p:cNvCxnSpPr>
            <a:cxnSpLocks noChangeShapeType="1"/>
            <a:stCxn id="32794" idx="0"/>
            <a:endCxn id="32792" idx="2"/>
          </p:cNvCxnSpPr>
          <p:nvPr/>
        </p:nvCxnSpPr>
        <p:spPr bwMode="auto">
          <a:xfrm flipV="1">
            <a:off x="1028700" y="833438"/>
            <a:ext cx="3505200" cy="5381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984" name="AutoShape 216"/>
          <p:cNvCxnSpPr>
            <a:cxnSpLocks noChangeShapeType="1"/>
            <a:stCxn id="32792" idx="2"/>
            <a:endCxn id="32771" idx="0"/>
          </p:cNvCxnSpPr>
          <p:nvPr/>
        </p:nvCxnSpPr>
        <p:spPr bwMode="auto">
          <a:xfrm flipH="1">
            <a:off x="2628900" y="833438"/>
            <a:ext cx="1905000" cy="5381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986" name="Text Box 218"/>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 Expanding</a:t>
            </a:r>
          </a:p>
        </p:txBody>
      </p:sp>
      <p:sp>
        <p:nvSpPr>
          <p:cNvPr id="32987" name="Text Box 219"/>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I, J, D, E, F</a:t>
            </a:r>
          </a:p>
        </p:txBody>
      </p:sp>
      <p:sp>
        <p:nvSpPr>
          <p:cNvPr id="32988" name="Text Box 220"/>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5</a:t>
            </a:r>
          </a:p>
        </p:txBody>
      </p:sp>
      <p:sp>
        <p:nvSpPr>
          <p:cNvPr id="32989" name="Text Box 221"/>
          <p:cNvSpPr txBox="1">
            <a:spLocks noChangeArrowheads="1"/>
          </p:cNvSpPr>
          <p:nvPr/>
        </p:nvSpPr>
        <p:spPr bwMode="auto">
          <a:xfrm>
            <a:off x="2286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Nodes expanded: 12</a:t>
            </a:r>
          </a:p>
        </p:txBody>
      </p:sp>
      <p:sp>
        <p:nvSpPr>
          <p:cNvPr id="32991" name="Text Box 223"/>
          <p:cNvSpPr txBox="1">
            <a:spLocks noChangeArrowheads="1"/>
          </p:cNvSpPr>
          <p:nvPr/>
        </p:nvSpPr>
        <p:spPr bwMode="auto">
          <a:xfrm>
            <a:off x="2362200" y="1371600"/>
            <a:ext cx="533400" cy="5286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bg1"/>
                </a:solidFill>
              </a:rPr>
              <a:t>C</a:t>
            </a:r>
          </a:p>
        </p:txBody>
      </p:sp>
      <p:sp>
        <p:nvSpPr>
          <p:cNvPr id="32994" name="Text Box 226"/>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1</a:t>
            </a:r>
          </a:p>
        </p:txBody>
      </p:sp>
      <p:sp>
        <p:nvSpPr>
          <p:cNvPr id="32995" name="Text Box 227"/>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2</a:t>
            </a:r>
          </a:p>
        </p:txBody>
      </p:sp>
      <p:sp>
        <p:nvSpPr>
          <p:cNvPr id="32996" name="Text Box 228"/>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1</a:t>
            </a:r>
          </a:p>
        </p:txBody>
      </p:sp>
      <p:sp>
        <p:nvSpPr>
          <p:cNvPr id="32997" name="Text Box 229"/>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0</a:t>
            </a:r>
          </a:p>
        </p:txBody>
      </p:sp>
      <p:sp>
        <p:nvSpPr>
          <p:cNvPr id="32998" name="Text Box 230"/>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1</a:t>
            </a:r>
          </a:p>
        </p:txBody>
      </p:sp>
      <p:cxnSp>
        <p:nvCxnSpPr>
          <p:cNvPr id="32999" name="AutoShape 231"/>
          <p:cNvCxnSpPr>
            <a:cxnSpLocks noChangeShapeType="1"/>
            <a:stCxn id="32991" idx="2"/>
            <a:endCxn id="32778" idx="0"/>
          </p:cNvCxnSpPr>
          <p:nvPr/>
        </p:nvCxnSpPr>
        <p:spPr bwMode="auto">
          <a:xfrm flipH="1">
            <a:off x="2324100" y="1900238"/>
            <a:ext cx="304800" cy="6905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000" name="Text Box 232"/>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2</a:t>
            </a:r>
          </a:p>
        </p:txBody>
      </p:sp>
      <p:sp>
        <p:nvSpPr>
          <p:cNvPr id="33001" name="Text Box 233"/>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J, D, E, F</a:t>
            </a:r>
          </a:p>
        </p:txBody>
      </p:sp>
      <p:sp>
        <p:nvSpPr>
          <p:cNvPr id="33002" name="Text Box 234"/>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4</a:t>
            </a:r>
          </a:p>
        </p:txBody>
      </p:sp>
      <p:sp>
        <p:nvSpPr>
          <p:cNvPr id="33003" name="Text Box 235"/>
          <p:cNvSpPr txBox="1">
            <a:spLocks noChangeArrowheads="1"/>
          </p:cNvSpPr>
          <p:nvPr/>
        </p:nvSpPr>
        <p:spPr bwMode="auto">
          <a:xfrm>
            <a:off x="2286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Nodes expanded: 13</a:t>
            </a:r>
          </a:p>
        </p:txBody>
      </p:sp>
      <p:sp>
        <p:nvSpPr>
          <p:cNvPr id="33004" name="Text Box 236"/>
          <p:cNvSpPr txBox="1">
            <a:spLocks noChangeArrowheads="1"/>
          </p:cNvSpPr>
          <p:nvPr/>
        </p:nvSpPr>
        <p:spPr bwMode="auto">
          <a:xfrm>
            <a:off x="2057400" y="2590800"/>
            <a:ext cx="533400" cy="528638"/>
          </a:xfrm>
          <a:prstGeom prst="rect">
            <a:avLst/>
          </a:prstGeom>
          <a:solidFill>
            <a:srgbClr val="000000"/>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bg1"/>
                </a:solidFill>
              </a:rPr>
              <a:t>I</a:t>
            </a:r>
          </a:p>
        </p:txBody>
      </p:sp>
      <p:sp>
        <p:nvSpPr>
          <p:cNvPr id="33006" name="Text Box 238"/>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 Backtracking</a:t>
            </a:r>
          </a:p>
        </p:txBody>
      </p:sp>
      <p:cxnSp>
        <p:nvCxnSpPr>
          <p:cNvPr id="33007" name="AutoShape 239"/>
          <p:cNvCxnSpPr>
            <a:cxnSpLocks noChangeShapeType="1"/>
            <a:stCxn id="33004" idx="0"/>
            <a:endCxn id="32991" idx="2"/>
          </p:cNvCxnSpPr>
          <p:nvPr/>
        </p:nvCxnSpPr>
        <p:spPr bwMode="auto">
          <a:xfrm flipV="1">
            <a:off x="2324100" y="1900238"/>
            <a:ext cx="304800" cy="6905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008" name="Text Box 240"/>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1</a:t>
            </a:r>
          </a:p>
        </p:txBody>
      </p:sp>
      <p:cxnSp>
        <p:nvCxnSpPr>
          <p:cNvPr id="33009" name="AutoShape 241"/>
          <p:cNvCxnSpPr>
            <a:cxnSpLocks noChangeShapeType="1"/>
            <a:stCxn id="32991" idx="2"/>
            <a:endCxn id="32779" idx="0"/>
          </p:cNvCxnSpPr>
          <p:nvPr/>
        </p:nvCxnSpPr>
        <p:spPr bwMode="auto">
          <a:xfrm>
            <a:off x="2628900" y="1900238"/>
            <a:ext cx="304800" cy="6905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010" name="Text Box 242"/>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2</a:t>
            </a:r>
          </a:p>
        </p:txBody>
      </p:sp>
      <p:sp>
        <p:nvSpPr>
          <p:cNvPr id="33011" name="Text Box 243"/>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D, E, F</a:t>
            </a:r>
          </a:p>
        </p:txBody>
      </p:sp>
      <p:sp>
        <p:nvSpPr>
          <p:cNvPr id="33012" name="Text Box 244"/>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 Expanding</a:t>
            </a:r>
          </a:p>
        </p:txBody>
      </p:sp>
      <p:sp>
        <p:nvSpPr>
          <p:cNvPr id="33013" name="Text Box 245"/>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3</a:t>
            </a:r>
          </a:p>
        </p:txBody>
      </p:sp>
      <p:sp>
        <p:nvSpPr>
          <p:cNvPr id="33014" name="Text Box 246"/>
          <p:cNvSpPr txBox="1">
            <a:spLocks noChangeArrowheads="1"/>
          </p:cNvSpPr>
          <p:nvPr/>
        </p:nvSpPr>
        <p:spPr bwMode="auto">
          <a:xfrm>
            <a:off x="2286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Nodes expanded: 14</a:t>
            </a:r>
          </a:p>
        </p:txBody>
      </p:sp>
      <p:sp>
        <p:nvSpPr>
          <p:cNvPr id="33015" name="Text Box 247"/>
          <p:cNvSpPr txBox="1">
            <a:spLocks noChangeArrowheads="1"/>
          </p:cNvSpPr>
          <p:nvPr/>
        </p:nvSpPr>
        <p:spPr bwMode="auto">
          <a:xfrm>
            <a:off x="2667000" y="2590800"/>
            <a:ext cx="533400" cy="528638"/>
          </a:xfrm>
          <a:prstGeom prst="rect">
            <a:avLst/>
          </a:prstGeom>
          <a:solidFill>
            <a:srgbClr val="000000"/>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bg1"/>
                </a:solidFill>
              </a:rPr>
              <a:t>J</a:t>
            </a:r>
          </a:p>
        </p:txBody>
      </p:sp>
      <p:cxnSp>
        <p:nvCxnSpPr>
          <p:cNvPr id="33017" name="AutoShape 249"/>
          <p:cNvCxnSpPr>
            <a:cxnSpLocks noChangeShapeType="1"/>
          </p:cNvCxnSpPr>
          <p:nvPr/>
        </p:nvCxnSpPr>
        <p:spPr bwMode="auto">
          <a:xfrm flipV="1">
            <a:off x="6019800" y="3886200"/>
            <a:ext cx="1143000" cy="533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018" name="Text Box 250"/>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 Backtracking</a:t>
            </a:r>
          </a:p>
        </p:txBody>
      </p:sp>
      <p:cxnSp>
        <p:nvCxnSpPr>
          <p:cNvPr id="33019" name="AutoShape 251"/>
          <p:cNvCxnSpPr>
            <a:cxnSpLocks noChangeShapeType="1"/>
            <a:stCxn id="33015" idx="0"/>
            <a:endCxn id="32991" idx="2"/>
          </p:cNvCxnSpPr>
          <p:nvPr/>
        </p:nvCxnSpPr>
        <p:spPr bwMode="auto">
          <a:xfrm flipH="1" flipV="1">
            <a:off x="2628900" y="1900238"/>
            <a:ext cx="304800" cy="6905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020" name="Text Box 252"/>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1</a:t>
            </a:r>
          </a:p>
        </p:txBody>
      </p:sp>
      <p:cxnSp>
        <p:nvCxnSpPr>
          <p:cNvPr id="33021" name="AutoShape 253"/>
          <p:cNvCxnSpPr>
            <a:cxnSpLocks noChangeShapeType="1"/>
            <a:stCxn id="32991" idx="0"/>
            <a:endCxn id="32792" idx="2"/>
          </p:cNvCxnSpPr>
          <p:nvPr/>
        </p:nvCxnSpPr>
        <p:spPr bwMode="auto">
          <a:xfrm flipV="1">
            <a:off x="2628900" y="833438"/>
            <a:ext cx="1905000" cy="5381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022" name="Text Box 254"/>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0</a:t>
            </a:r>
          </a:p>
        </p:txBody>
      </p:sp>
      <p:cxnSp>
        <p:nvCxnSpPr>
          <p:cNvPr id="33023" name="AutoShape 255"/>
          <p:cNvCxnSpPr>
            <a:cxnSpLocks noChangeShapeType="1"/>
            <a:stCxn id="32792" idx="2"/>
            <a:endCxn id="32772" idx="0"/>
          </p:cNvCxnSpPr>
          <p:nvPr/>
        </p:nvCxnSpPr>
        <p:spPr bwMode="auto">
          <a:xfrm>
            <a:off x="4533900" y="833438"/>
            <a:ext cx="0" cy="5381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024" name="Text Box 256"/>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1</a:t>
            </a:r>
          </a:p>
        </p:txBody>
      </p:sp>
      <p:sp>
        <p:nvSpPr>
          <p:cNvPr id="33025" name="Text Box 257"/>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 Expanding</a:t>
            </a:r>
          </a:p>
        </p:txBody>
      </p:sp>
      <p:sp>
        <p:nvSpPr>
          <p:cNvPr id="33026" name="Text Box 258"/>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K, L, E, F</a:t>
            </a:r>
          </a:p>
        </p:txBody>
      </p:sp>
      <p:sp>
        <p:nvSpPr>
          <p:cNvPr id="33027" name="Text Box 259"/>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4</a:t>
            </a:r>
          </a:p>
        </p:txBody>
      </p:sp>
      <p:sp>
        <p:nvSpPr>
          <p:cNvPr id="33028" name="Text Box 260"/>
          <p:cNvSpPr txBox="1">
            <a:spLocks noChangeArrowheads="1"/>
          </p:cNvSpPr>
          <p:nvPr/>
        </p:nvSpPr>
        <p:spPr bwMode="auto">
          <a:xfrm>
            <a:off x="2286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Nodes expanded: 15</a:t>
            </a:r>
          </a:p>
        </p:txBody>
      </p:sp>
      <p:sp>
        <p:nvSpPr>
          <p:cNvPr id="33029" name="Text Box 261"/>
          <p:cNvSpPr txBox="1">
            <a:spLocks noChangeArrowheads="1"/>
          </p:cNvSpPr>
          <p:nvPr/>
        </p:nvSpPr>
        <p:spPr bwMode="auto">
          <a:xfrm>
            <a:off x="4267200" y="1371600"/>
            <a:ext cx="533400" cy="528638"/>
          </a:xfrm>
          <a:prstGeom prst="rect">
            <a:avLst/>
          </a:prstGeom>
          <a:solidFill>
            <a:srgbClr val="000000"/>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bg1"/>
                </a:solidFill>
              </a:rPr>
              <a:t>D</a:t>
            </a:r>
          </a:p>
        </p:txBody>
      </p:sp>
      <p:cxnSp>
        <p:nvCxnSpPr>
          <p:cNvPr id="33031" name="AutoShape 263"/>
          <p:cNvCxnSpPr>
            <a:cxnSpLocks noChangeShapeType="1"/>
            <a:stCxn id="33029" idx="2"/>
            <a:endCxn id="32780" idx="0"/>
          </p:cNvCxnSpPr>
          <p:nvPr/>
        </p:nvCxnSpPr>
        <p:spPr bwMode="auto">
          <a:xfrm flipH="1">
            <a:off x="4229100" y="1900238"/>
            <a:ext cx="304800" cy="6905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032" name="Text Box 264"/>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2</a:t>
            </a:r>
          </a:p>
        </p:txBody>
      </p:sp>
      <p:sp>
        <p:nvSpPr>
          <p:cNvPr id="33033" name="Text Box 265"/>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L, E, F</a:t>
            </a:r>
          </a:p>
        </p:txBody>
      </p:sp>
      <p:sp>
        <p:nvSpPr>
          <p:cNvPr id="33034" name="Text Box 266"/>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3</a:t>
            </a:r>
          </a:p>
        </p:txBody>
      </p:sp>
      <p:sp>
        <p:nvSpPr>
          <p:cNvPr id="33035" name="Text Box 267"/>
          <p:cNvSpPr txBox="1">
            <a:spLocks noChangeArrowheads="1"/>
          </p:cNvSpPr>
          <p:nvPr/>
        </p:nvSpPr>
        <p:spPr bwMode="auto">
          <a:xfrm>
            <a:off x="2286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Nodes expanded: 16</a:t>
            </a:r>
          </a:p>
        </p:txBody>
      </p:sp>
      <p:sp>
        <p:nvSpPr>
          <p:cNvPr id="33036" name="Text Box 268"/>
          <p:cNvSpPr txBox="1">
            <a:spLocks noChangeArrowheads="1"/>
          </p:cNvSpPr>
          <p:nvPr/>
        </p:nvSpPr>
        <p:spPr bwMode="auto">
          <a:xfrm>
            <a:off x="3962400" y="2590800"/>
            <a:ext cx="533400" cy="528638"/>
          </a:xfrm>
          <a:prstGeom prst="rect">
            <a:avLst/>
          </a:prstGeom>
          <a:solidFill>
            <a:srgbClr val="000000"/>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chemeClr val="bg1"/>
                </a:solidFill>
              </a:rPr>
              <a:t>K</a:t>
            </a:r>
          </a:p>
        </p:txBody>
      </p:sp>
      <p:sp>
        <p:nvSpPr>
          <p:cNvPr id="33038" name="Text Box 270"/>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 Expanding</a:t>
            </a:r>
          </a:p>
        </p:txBody>
      </p:sp>
      <p:cxnSp>
        <p:nvCxnSpPr>
          <p:cNvPr id="33039" name="AutoShape 271"/>
          <p:cNvCxnSpPr>
            <a:cxnSpLocks noChangeShapeType="1"/>
            <a:stCxn id="33036" idx="0"/>
            <a:endCxn id="33029" idx="2"/>
          </p:cNvCxnSpPr>
          <p:nvPr/>
        </p:nvCxnSpPr>
        <p:spPr bwMode="auto">
          <a:xfrm flipV="1">
            <a:off x="4229100" y="1900238"/>
            <a:ext cx="304800" cy="6905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040" name="Text Box 272"/>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1</a:t>
            </a:r>
          </a:p>
        </p:txBody>
      </p:sp>
      <p:cxnSp>
        <p:nvCxnSpPr>
          <p:cNvPr id="33041" name="AutoShape 273"/>
          <p:cNvCxnSpPr>
            <a:cxnSpLocks noChangeShapeType="1"/>
            <a:stCxn id="33029" idx="2"/>
            <a:endCxn id="32781" idx="0"/>
          </p:cNvCxnSpPr>
          <p:nvPr/>
        </p:nvCxnSpPr>
        <p:spPr bwMode="auto">
          <a:xfrm>
            <a:off x="4533900" y="1900238"/>
            <a:ext cx="304800" cy="6905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042" name="Text Box 274"/>
          <p:cNvSpPr txBox="1">
            <a:spLocks noChangeArrowheads="1"/>
          </p:cNvSpPr>
          <p:nvPr/>
        </p:nvSpPr>
        <p:spPr bwMode="auto">
          <a:xfrm>
            <a:off x="6553200" y="57150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level: 2</a:t>
            </a:r>
          </a:p>
        </p:txBody>
      </p:sp>
      <p:sp>
        <p:nvSpPr>
          <p:cNvPr id="33043" name="Text Box 275"/>
          <p:cNvSpPr txBox="1">
            <a:spLocks noChangeArrowheads="1"/>
          </p:cNvSpPr>
          <p:nvPr/>
        </p:nvSpPr>
        <p:spPr bwMode="auto">
          <a:xfrm>
            <a:off x="4572000" y="2590800"/>
            <a:ext cx="533400" cy="528638"/>
          </a:xfrm>
          <a:prstGeom prst="rect">
            <a:avLst/>
          </a:prstGeom>
          <a:solidFill>
            <a:srgbClr val="000000"/>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rgbClr val="FFFF00"/>
                </a:solidFill>
              </a:rPr>
              <a:t>L</a:t>
            </a:r>
          </a:p>
        </p:txBody>
      </p:sp>
      <p:sp>
        <p:nvSpPr>
          <p:cNvPr id="33044" name="Text Box 276"/>
          <p:cNvSpPr txBox="1">
            <a:spLocks noChangeArrowheads="1"/>
          </p:cNvSpPr>
          <p:nvPr/>
        </p:nvSpPr>
        <p:spPr bwMode="auto">
          <a:xfrm>
            <a:off x="4572000" y="2590800"/>
            <a:ext cx="533400" cy="52863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t>L</a:t>
            </a:r>
          </a:p>
        </p:txBody>
      </p:sp>
      <p:sp>
        <p:nvSpPr>
          <p:cNvPr id="33045" name="Text Box 277"/>
          <p:cNvSpPr txBox="1">
            <a:spLocks noChangeArrowheads="1"/>
          </p:cNvSpPr>
          <p:nvPr/>
        </p:nvSpPr>
        <p:spPr bwMode="auto">
          <a:xfrm>
            <a:off x="4572000" y="2590800"/>
            <a:ext cx="533400" cy="528638"/>
          </a:xfrm>
          <a:prstGeom prst="rect">
            <a:avLst/>
          </a:prstGeom>
          <a:solidFill>
            <a:srgbClr val="000000"/>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rgbClr val="FFFF00"/>
                </a:solidFill>
              </a:rPr>
              <a:t>L</a:t>
            </a:r>
          </a:p>
        </p:txBody>
      </p:sp>
      <p:sp>
        <p:nvSpPr>
          <p:cNvPr id="33046" name="Text Box 278"/>
          <p:cNvSpPr txBox="1">
            <a:spLocks noChangeArrowheads="1"/>
          </p:cNvSpPr>
          <p:nvPr/>
        </p:nvSpPr>
        <p:spPr bwMode="auto">
          <a:xfrm>
            <a:off x="4572000" y="2590800"/>
            <a:ext cx="533400" cy="52863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t>L</a:t>
            </a:r>
          </a:p>
        </p:txBody>
      </p:sp>
      <p:sp>
        <p:nvSpPr>
          <p:cNvPr id="33047" name="Text Box 279"/>
          <p:cNvSpPr txBox="1">
            <a:spLocks noChangeArrowheads="1"/>
          </p:cNvSpPr>
          <p:nvPr/>
        </p:nvSpPr>
        <p:spPr bwMode="auto">
          <a:xfrm>
            <a:off x="4572000" y="2590800"/>
            <a:ext cx="533400" cy="528638"/>
          </a:xfrm>
          <a:prstGeom prst="rect">
            <a:avLst/>
          </a:prstGeom>
          <a:solidFill>
            <a:srgbClr val="000000"/>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800">
                <a:solidFill>
                  <a:srgbClr val="FFFF00"/>
                </a:solidFill>
              </a:rPr>
              <a:t>L</a:t>
            </a:r>
          </a:p>
        </p:txBody>
      </p:sp>
      <p:sp>
        <p:nvSpPr>
          <p:cNvPr id="33048" name="Text Box 280"/>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Current Action: Backtracking</a:t>
            </a:r>
          </a:p>
        </p:txBody>
      </p:sp>
      <p:sp>
        <p:nvSpPr>
          <p:cNvPr id="33049" name="Text Box 281"/>
          <p:cNvSpPr txBox="1">
            <a:spLocks noChangeArrowheads="1"/>
          </p:cNvSpPr>
          <p:nvPr/>
        </p:nvSpPr>
        <p:spPr bwMode="auto">
          <a:xfrm>
            <a:off x="2667000" y="5257800"/>
            <a:ext cx="63246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Queue: Empty</a:t>
            </a:r>
          </a:p>
        </p:txBody>
      </p:sp>
      <p:sp>
        <p:nvSpPr>
          <p:cNvPr id="33050" name="Text Box 282"/>
          <p:cNvSpPr txBox="1">
            <a:spLocks noChangeArrowheads="1"/>
          </p:cNvSpPr>
          <p:nvPr/>
        </p:nvSpPr>
        <p:spPr bwMode="auto">
          <a:xfrm>
            <a:off x="228600" y="5257800"/>
            <a:ext cx="23622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b="1"/>
              <a:t>Size of Queue: 0</a:t>
            </a:r>
          </a:p>
        </p:txBody>
      </p:sp>
      <p:sp>
        <p:nvSpPr>
          <p:cNvPr id="33051" name="Text Box 283"/>
          <p:cNvSpPr txBox="1">
            <a:spLocks noChangeArrowheads="1"/>
          </p:cNvSpPr>
          <p:nvPr/>
        </p:nvSpPr>
        <p:spPr bwMode="auto">
          <a:xfrm>
            <a:off x="990600" y="4499635"/>
            <a:ext cx="7010400" cy="65087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rgbClr val="FF3300"/>
                </a:solidFill>
              </a:rPr>
              <a:t>Node L is located on the second level and the search returns a solution on its second iteration. </a:t>
            </a:r>
          </a:p>
        </p:txBody>
      </p:sp>
      <p:sp>
        <p:nvSpPr>
          <p:cNvPr id="33052" name="Text Box 284"/>
          <p:cNvSpPr txBox="1">
            <a:spLocks noChangeArrowheads="1"/>
          </p:cNvSpPr>
          <p:nvPr/>
        </p:nvSpPr>
        <p:spPr bwMode="auto">
          <a:xfrm>
            <a:off x="2667000" y="5715000"/>
            <a:ext cx="3810000" cy="376238"/>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b="1"/>
              <a:t>SEARCH FINISHED</a:t>
            </a:r>
          </a:p>
        </p:txBody>
      </p:sp>
    </p:spTree>
    <p:extLst>
      <p:ext uri="{BB962C8B-B14F-4D97-AF65-F5344CB8AC3E}">
        <p14:creationId xmlns:p14="http://schemas.microsoft.com/office/powerpoint/2010/main" val="39911179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2770"/>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2860"/>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2861"/>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32862"/>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32850"/>
                                        </p:tgtEl>
                                        <p:attrNameLst>
                                          <p:attrName>style.visibility</p:attrName>
                                        </p:attrNameLst>
                                      </p:cBhvr>
                                      <p:to>
                                        <p:strVal val="visible"/>
                                      </p:to>
                                    </p:set>
                                  </p:childTnLst>
                                  <p:subTnLst>
                                    <p:set>
                                      <p:cBhvr override="childStyle">
                                        <p:cTn dur="1" fill="hold" display="0" masterRel="nextClick" afterEffect="1"/>
                                        <p:tgtEl>
                                          <p:spTgt spid="32850"/>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2851"/>
                                        </p:tgtEl>
                                        <p:attrNameLst>
                                          <p:attrName>style.visibility</p:attrName>
                                        </p:attrNameLst>
                                      </p:cBhvr>
                                      <p:to>
                                        <p:strVal val="visible"/>
                                      </p:to>
                                    </p:set>
                                  </p:childTnLst>
                                  <p:subTnLst>
                                    <p:set>
                                      <p:cBhvr override="childStyle">
                                        <p:cTn dur="1" fill="hold" display="0" masterRel="nextClick" afterEffect="1"/>
                                        <p:tgtEl>
                                          <p:spTgt spid="32851"/>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2958"/>
                                        </p:tgtEl>
                                        <p:attrNameLst>
                                          <p:attrName>style.visibility</p:attrName>
                                        </p:attrNameLst>
                                      </p:cBhvr>
                                      <p:to>
                                        <p:strVal val="visible"/>
                                      </p:to>
                                    </p:set>
                                    <p:animEffect transition="in" filter="dissolve">
                                      <p:cBhvr>
                                        <p:cTn id="27" dur="500"/>
                                        <p:tgtEl>
                                          <p:spTgt spid="32958"/>
                                        </p:tgtEl>
                                      </p:cBhvr>
                                    </p:animEffect>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499"/>
                                          </p:stCondLst>
                                        </p:cTn>
                                        <p:tgtEl>
                                          <p:spTgt spid="32787"/>
                                        </p:tgtEl>
                                        <p:attrNameLst>
                                          <p:attrName>style.visibility</p:attrName>
                                        </p:attrNameLst>
                                      </p:cBhvr>
                                      <p:to>
                                        <p:strVal val="visible"/>
                                      </p:to>
                                    </p:set>
                                  </p:childTnLst>
                                </p:cTn>
                              </p:par>
                            </p:childTnLst>
                          </p:cTn>
                        </p:par>
                        <p:par>
                          <p:cTn id="31" fill="hold" nodeType="afterGroup">
                            <p:stCondLst>
                              <p:cond delay="1000"/>
                            </p:stCondLst>
                            <p:childTnLst>
                              <p:par>
                                <p:cTn id="32" presetID="1" presetClass="entr" presetSubtype="0" fill="hold" grpId="0" nodeType="afterEffect">
                                  <p:stCondLst>
                                    <p:cond delay="0"/>
                                  </p:stCondLst>
                                  <p:childTnLst>
                                    <p:set>
                                      <p:cBhvr>
                                        <p:cTn id="33" dur="1" fill="hold">
                                          <p:stCondLst>
                                            <p:cond delay="499"/>
                                          </p:stCondLst>
                                        </p:cTn>
                                        <p:tgtEl>
                                          <p:spTgt spid="32774"/>
                                        </p:tgtEl>
                                        <p:attrNameLst>
                                          <p:attrName>style.visibility</p:attrName>
                                        </p:attrNameLst>
                                      </p:cBhvr>
                                      <p:to>
                                        <p:strVal val="visible"/>
                                      </p:to>
                                    </p:set>
                                  </p:childTnLst>
                                </p:cTn>
                              </p:par>
                            </p:childTnLst>
                          </p:cTn>
                        </p:par>
                        <p:par>
                          <p:cTn id="34" fill="hold" nodeType="afterGroup">
                            <p:stCondLst>
                              <p:cond delay="1500"/>
                            </p:stCondLst>
                            <p:childTnLst>
                              <p:par>
                                <p:cTn id="35" presetID="1" presetClass="entr" presetSubtype="0" fill="hold" nodeType="afterEffect">
                                  <p:stCondLst>
                                    <p:cond delay="0"/>
                                  </p:stCondLst>
                                  <p:childTnLst>
                                    <p:set>
                                      <p:cBhvr>
                                        <p:cTn id="36" dur="1" fill="hold">
                                          <p:stCondLst>
                                            <p:cond delay="499"/>
                                          </p:stCondLst>
                                        </p:cTn>
                                        <p:tgtEl>
                                          <p:spTgt spid="32788"/>
                                        </p:tgtEl>
                                        <p:attrNameLst>
                                          <p:attrName>style.visibility</p:attrName>
                                        </p:attrNameLst>
                                      </p:cBhvr>
                                      <p:to>
                                        <p:strVal val="visible"/>
                                      </p:to>
                                    </p:set>
                                  </p:childTnLst>
                                </p:cTn>
                              </p:par>
                            </p:childTnLst>
                          </p:cTn>
                        </p:par>
                        <p:par>
                          <p:cTn id="37" fill="hold" nodeType="afterGroup">
                            <p:stCondLst>
                              <p:cond delay="2000"/>
                            </p:stCondLst>
                            <p:childTnLst>
                              <p:par>
                                <p:cTn id="38" presetID="1" presetClass="entr" presetSubtype="0" fill="hold" grpId="0" nodeType="afterEffect">
                                  <p:stCondLst>
                                    <p:cond delay="0"/>
                                  </p:stCondLst>
                                  <p:childTnLst>
                                    <p:set>
                                      <p:cBhvr>
                                        <p:cTn id="39" dur="1" fill="hold">
                                          <p:stCondLst>
                                            <p:cond delay="499"/>
                                          </p:stCondLst>
                                        </p:cTn>
                                        <p:tgtEl>
                                          <p:spTgt spid="32773"/>
                                        </p:tgtEl>
                                        <p:attrNameLst>
                                          <p:attrName>style.visibility</p:attrName>
                                        </p:attrNameLst>
                                      </p:cBhvr>
                                      <p:to>
                                        <p:strVal val="visible"/>
                                      </p:to>
                                    </p:set>
                                  </p:childTnLst>
                                </p:cTn>
                              </p:par>
                            </p:childTnLst>
                          </p:cTn>
                        </p:par>
                        <p:par>
                          <p:cTn id="40" fill="hold" nodeType="afterGroup">
                            <p:stCondLst>
                              <p:cond delay="2500"/>
                            </p:stCondLst>
                            <p:childTnLst>
                              <p:par>
                                <p:cTn id="41" presetID="1" presetClass="entr" presetSubtype="0" fill="hold" nodeType="afterEffect">
                                  <p:stCondLst>
                                    <p:cond delay="0"/>
                                  </p:stCondLst>
                                  <p:childTnLst>
                                    <p:set>
                                      <p:cBhvr>
                                        <p:cTn id="42" dur="1" fill="hold">
                                          <p:stCondLst>
                                            <p:cond delay="499"/>
                                          </p:stCondLst>
                                        </p:cTn>
                                        <p:tgtEl>
                                          <p:spTgt spid="32789"/>
                                        </p:tgtEl>
                                        <p:attrNameLst>
                                          <p:attrName>style.visibility</p:attrName>
                                        </p:attrNameLst>
                                      </p:cBhvr>
                                      <p:to>
                                        <p:strVal val="visible"/>
                                      </p:to>
                                    </p:set>
                                  </p:childTnLst>
                                </p:cTn>
                              </p:par>
                            </p:childTnLst>
                          </p:cTn>
                        </p:par>
                        <p:par>
                          <p:cTn id="43" fill="hold" nodeType="afterGroup">
                            <p:stCondLst>
                              <p:cond delay="3000"/>
                            </p:stCondLst>
                            <p:childTnLst>
                              <p:par>
                                <p:cTn id="44" presetID="1" presetClass="entr" presetSubtype="0" fill="hold" grpId="0" nodeType="afterEffect">
                                  <p:stCondLst>
                                    <p:cond delay="0"/>
                                  </p:stCondLst>
                                  <p:childTnLst>
                                    <p:set>
                                      <p:cBhvr>
                                        <p:cTn id="45" dur="1" fill="hold">
                                          <p:stCondLst>
                                            <p:cond delay="499"/>
                                          </p:stCondLst>
                                        </p:cTn>
                                        <p:tgtEl>
                                          <p:spTgt spid="32772"/>
                                        </p:tgtEl>
                                        <p:attrNameLst>
                                          <p:attrName>style.visibility</p:attrName>
                                        </p:attrNameLst>
                                      </p:cBhvr>
                                      <p:to>
                                        <p:strVal val="visible"/>
                                      </p:to>
                                    </p:set>
                                  </p:childTnLst>
                                </p:cTn>
                              </p:par>
                            </p:childTnLst>
                          </p:cTn>
                        </p:par>
                        <p:par>
                          <p:cTn id="46" fill="hold" nodeType="afterGroup">
                            <p:stCondLst>
                              <p:cond delay="3500"/>
                            </p:stCondLst>
                            <p:childTnLst>
                              <p:par>
                                <p:cTn id="47" presetID="1" presetClass="entr" presetSubtype="0" fill="hold" nodeType="afterEffect">
                                  <p:stCondLst>
                                    <p:cond delay="0"/>
                                  </p:stCondLst>
                                  <p:childTnLst>
                                    <p:set>
                                      <p:cBhvr>
                                        <p:cTn id="48" dur="1" fill="hold">
                                          <p:stCondLst>
                                            <p:cond delay="499"/>
                                          </p:stCondLst>
                                        </p:cTn>
                                        <p:tgtEl>
                                          <p:spTgt spid="32790"/>
                                        </p:tgtEl>
                                        <p:attrNameLst>
                                          <p:attrName>style.visibility</p:attrName>
                                        </p:attrNameLst>
                                      </p:cBhvr>
                                      <p:to>
                                        <p:strVal val="visible"/>
                                      </p:to>
                                    </p:set>
                                  </p:childTnLst>
                                </p:cTn>
                              </p:par>
                            </p:childTnLst>
                          </p:cTn>
                        </p:par>
                        <p:par>
                          <p:cTn id="49" fill="hold" nodeType="afterGroup">
                            <p:stCondLst>
                              <p:cond delay="4000"/>
                            </p:stCondLst>
                            <p:childTnLst>
                              <p:par>
                                <p:cTn id="50" presetID="1" presetClass="entr" presetSubtype="0" fill="hold" grpId="0" nodeType="afterEffect">
                                  <p:stCondLst>
                                    <p:cond delay="0"/>
                                  </p:stCondLst>
                                  <p:childTnLst>
                                    <p:set>
                                      <p:cBhvr>
                                        <p:cTn id="51" dur="1" fill="hold">
                                          <p:stCondLst>
                                            <p:cond delay="499"/>
                                          </p:stCondLst>
                                        </p:cTn>
                                        <p:tgtEl>
                                          <p:spTgt spid="32771"/>
                                        </p:tgtEl>
                                        <p:attrNameLst>
                                          <p:attrName>style.visibility</p:attrName>
                                        </p:attrNameLst>
                                      </p:cBhvr>
                                      <p:to>
                                        <p:strVal val="visible"/>
                                      </p:to>
                                    </p:set>
                                  </p:childTnLst>
                                </p:cTn>
                              </p:par>
                            </p:childTnLst>
                          </p:cTn>
                        </p:par>
                        <p:par>
                          <p:cTn id="52" fill="hold" nodeType="afterGroup">
                            <p:stCondLst>
                              <p:cond delay="4500"/>
                            </p:stCondLst>
                            <p:childTnLst>
                              <p:par>
                                <p:cTn id="53" presetID="1" presetClass="entr" presetSubtype="0" fill="hold" nodeType="afterEffect">
                                  <p:stCondLst>
                                    <p:cond delay="0"/>
                                  </p:stCondLst>
                                  <p:childTnLst>
                                    <p:set>
                                      <p:cBhvr>
                                        <p:cTn id="54" dur="1" fill="hold">
                                          <p:stCondLst>
                                            <p:cond delay="499"/>
                                          </p:stCondLst>
                                        </p:cTn>
                                        <p:tgtEl>
                                          <p:spTgt spid="32791"/>
                                        </p:tgtEl>
                                        <p:attrNameLst>
                                          <p:attrName>style.visibility</p:attrName>
                                        </p:attrNameLst>
                                      </p:cBhvr>
                                      <p:to>
                                        <p:strVal val="visible"/>
                                      </p:to>
                                    </p:set>
                                  </p:childTnLst>
                                </p:cTn>
                              </p:par>
                            </p:childTnLst>
                          </p:cTn>
                        </p:par>
                        <p:par>
                          <p:cTn id="55" fill="hold" nodeType="afterGroup">
                            <p:stCondLst>
                              <p:cond delay="5000"/>
                            </p:stCondLst>
                            <p:childTnLst>
                              <p:par>
                                <p:cTn id="56" presetID="1" presetClass="entr" presetSubtype="0" fill="hold" grpId="0" nodeType="afterEffect">
                                  <p:stCondLst>
                                    <p:cond delay="0"/>
                                  </p:stCondLst>
                                  <p:childTnLst>
                                    <p:set>
                                      <p:cBhvr>
                                        <p:cTn id="57" dur="1" fill="hold">
                                          <p:stCondLst>
                                            <p:cond delay="499"/>
                                          </p:stCondLst>
                                        </p:cTn>
                                        <p:tgtEl>
                                          <p:spTgt spid="32775"/>
                                        </p:tgtEl>
                                        <p:attrNameLst>
                                          <p:attrName>style.visibility</p:attrName>
                                        </p:attrNameLst>
                                      </p:cBhvr>
                                      <p:to>
                                        <p:strVal val="visible"/>
                                      </p:to>
                                    </p:set>
                                  </p:childTnLst>
                                </p:cTn>
                              </p:par>
                            </p:childTnLst>
                          </p:cTn>
                        </p:par>
                        <p:par>
                          <p:cTn id="58" fill="hold" nodeType="afterGroup">
                            <p:stCondLst>
                              <p:cond delay="5500"/>
                            </p:stCondLst>
                            <p:childTnLst>
                              <p:par>
                                <p:cTn id="59" presetID="1" presetClass="entr" presetSubtype="0" fill="hold" grpId="0" nodeType="afterEffect">
                                  <p:stCondLst>
                                    <p:cond delay="0"/>
                                  </p:stCondLst>
                                  <p:childTnLst>
                                    <p:set>
                                      <p:cBhvr>
                                        <p:cTn id="60" dur="1" fill="hold">
                                          <p:stCondLst>
                                            <p:cond delay="499"/>
                                          </p:stCondLst>
                                        </p:cTn>
                                        <p:tgtEl>
                                          <p:spTgt spid="32852"/>
                                        </p:tgtEl>
                                        <p:attrNameLst>
                                          <p:attrName>style.visibility</p:attrName>
                                        </p:attrNameLst>
                                      </p:cBhvr>
                                      <p:to>
                                        <p:strVal val="visible"/>
                                      </p:to>
                                    </p:set>
                                  </p:childTnLst>
                                  <p:subTnLst>
                                    <p:set>
                                      <p:cBhvr override="childStyle">
                                        <p:cTn dur="1" fill="hold" display="0" masterRel="nextClick" afterEffect="1"/>
                                        <p:tgtEl>
                                          <p:spTgt spid="32852"/>
                                        </p:tgtEl>
                                        <p:attrNameLst>
                                          <p:attrName>style.visibility</p:attrName>
                                        </p:attrNameLst>
                                      </p:cBhvr>
                                      <p:to>
                                        <p:strVal val="hidden"/>
                                      </p:to>
                                    </p:set>
                                  </p:subTnLst>
                                </p:cTn>
                              </p:par>
                            </p:childTnLst>
                          </p:cTn>
                        </p:par>
                      </p:childTnLst>
                    </p:cTn>
                  </p:par>
                  <p:par>
                    <p:cTn id="61" fill="hold" nodeType="clickPar">
                      <p:stCondLst>
                        <p:cond delay="indefinite"/>
                      </p:stCondLst>
                      <p:childTnLst>
                        <p:par>
                          <p:cTn id="62" fill="hold" nodeType="withGroup">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2864"/>
                                        </p:tgtEl>
                                        <p:attrNameLst>
                                          <p:attrName>style.visibility</p:attrName>
                                        </p:attrNameLst>
                                      </p:cBhvr>
                                      <p:to>
                                        <p:strVal val="visible"/>
                                      </p:to>
                                    </p:set>
                                    <p:animEffect transition="in" filter="dissolve">
                                      <p:cBhvr>
                                        <p:cTn id="65" dur="500"/>
                                        <p:tgtEl>
                                          <p:spTgt spid="32864"/>
                                        </p:tgtEl>
                                      </p:cBhvr>
                                    </p:animEffect>
                                  </p:childTnLst>
                                </p:cTn>
                              </p:par>
                            </p:childTnLst>
                          </p:cTn>
                        </p:par>
                        <p:par>
                          <p:cTn id="66" fill="hold" nodeType="afterGroup">
                            <p:stCondLst>
                              <p:cond delay="500"/>
                            </p:stCondLst>
                            <p:childTnLst>
                              <p:par>
                                <p:cTn id="67" presetID="1" presetClass="entr" presetSubtype="0" fill="hold" grpId="0" nodeType="afterEffect">
                                  <p:stCondLst>
                                    <p:cond delay="0"/>
                                  </p:stCondLst>
                                  <p:childTnLst>
                                    <p:set>
                                      <p:cBhvr>
                                        <p:cTn id="68" dur="1" fill="hold">
                                          <p:stCondLst>
                                            <p:cond delay="499"/>
                                          </p:stCondLst>
                                        </p:cTn>
                                        <p:tgtEl>
                                          <p:spTgt spid="32957"/>
                                        </p:tgtEl>
                                        <p:attrNameLst>
                                          <p:attrName>style.visibility</p:attrName>
                                        </p:attrNameLst>
                                      </p:cBhvr>
                                      <p:to>
                                        <p:strVal val="visible"/>
                                      </p:to>
                                    </p:set>
                                  </p:childTnLst>
                                </p:cTn>
                              </p:par>
                            </p:childTnLst>
                          </p:cTn>
                        </p:par>
                        <p:par>
                          <p:cTn id="69" fill="hold" nodeType="afterGroup">
                            <p:stCondLst>
                              <p:cond delay="1000"/>
                            </p:stCondLst>
                            <p:childTnLst>
                              <p:par>
                                <p:cTn id="70" presetID="1" presetClass="entr" presetSubtype="0" fill="hold" grpId="0" nodeType="afterEffect">
                                  <p:stCondLst>
                                    <p:cond delay="0"/>
                                  </p:stCondLst>
                                  <p:childTnLst>
                                    <p:set>
                                      <p:cBhvr>
                                        <p:cTn id="71" dur="1" fill="hold">
                                          <p:stCondLst>
                                            <p:cond delay="499"/>
                                          </p:stCondLst>
                                        </p:cTn>
                                        <p:tgtEl>
                                          <p:spTgt spid="32863"/>
                                        </p:tgtEl>
                                        <p:attrNameLst>
                                          <p:attrName>style.visibility</p:attrName>
                                        </p:attrNameLst>
                                      </p:cBhvr>
                                      <p:to>
                                        <p:strVal val="visible"/>
                                      </p:to>
                                    </p:set>
                                  </p:childTnLst>
                                </p:cTn>
                              </p:par>
                            </p:childTnLst>
                          </p:cTn>
                        </p:par>
                        <p:par>
                          <p:cTn id="72" fill="hold" nodeType="afterGroup">
                            <p:stCondLst>
                              <p:cond delay="1500"/>
                            </p:stCondLst>
                            <p:childTnLst>
                              <p:par>
                                <p:cTn id="73" presetID="1" presetClass="entr" presetSubtype="0" fill="hold" grpId="0" nodeType="afterEffect">
                                  <p:stCondLst>
                                    <p:cond delay="0"/>
                                  </p:stCondLst>
                                  <p:childTnLst>
                                    <p:set>
                                      <p:cBhvr>
                                        <p:cTn id="74" dur="1" fill="hold">
                                          <p:stCondLst>
                                            <p:cond delay="499"/>
                                          </p:stCondLst>
                                        </p:cTn>
                                        <p:tgtEl>
                                          <p:spTgt spid="32792"/>
                                        </p:tgtEl>
                                        <p:attrNameLst>
                                          <p:attrName>style.visibility</p:attrName>
                                        </p:attrNameLst>
                                      </p:cBhvr>
                                      <p:to>
                                        <p:strVal val="visible"/>
                                      </p:to>
                                    </p:set>
                                  </p:childTnLst>
                                </p:cTn>
                              </p:par>
                            </p:childTnLst>
                          </p:cTn>
                        </p:par>
                        <p:par>
                          <p:cTn id="75" fill="hold" nodeType="afterGroup">
                            <p:stCondLst>
                              <p:cond delay="2000"/>
                            </p:stCondLst>
                            <p:childTnLst>
                              <p:par>
                                <p:cTn id="76" presetID="1" presetClass="entr" presetSubtype="0" fill="hold" grpId="0" nodeType="afterEffect">
                                  <p:stCondLst>
                                    <p:cond delay="0"/>
                                  </p:stCondLst>
                                  <p:childTnLst>
                                    <p:set>
                                      <p:cBhvr>
                                        <p:cTn id="77" dur="1" fill="hold">
                                          <p:stCondLst>
                                            <p:cond delay="499"/>
                                          </p:stCondLst>
                                        </p:cTn>
                                        <p:tgtEl>
                                          <p:spTgt spid="32853"/>
                                        </p:tgtEl>
                                        <p:attrNameLst>
                                          <p:attrName>style.visibility</p:attrName>
                                        </p:attrNameLst>
                                      </p:cBhvr>
                                      <p:to>
                                        <p:strVal val="visible"/>
                                      </p:to>
                                    </p:set>
                                  </p:childTnLst>
                                  <p:subTnLst>
                                    <p:set>
                                      <p:cBhvr override="childStyle">
                                        <p:cTn dur="1" fill="hold" display="0" masterRel="nextClick" afterEffect="1"/>
                                        <p:tgtEl>
                                          <p:spTgt spid="32853"/>
                                        </p:tgtEl>
                                        <p:attrNameLst>
                                          <p:attrName>style.visibility</p:attrName>
                                        </p:attrNameLst>
                                      </p:cBhvr>
                                      <p:to>
                                        <p:strVal val="hidden"/>
                                      </p:to>
                                    </p:set>
                                  </p:sub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ntr" presetSubtype="0" fill="hold" nodeType="clickEffect">
                                  <p:stCondLst>
                                    <p:cond delay="0"/>
                                  </p:stCondLst>
                                  <p:childTnLst>
                                    <p:set>
                                      <p:cBhvr>
                                        <p:cTn id="81" dur="1" fill="hold">
                                          <p:stCondLst>
                                            <p:cond delay="499"/>
                                          </p:stCondLst>
                                        </p:cTn>
                                        <p:tgtEl>
                                          <p:spTgt spid="32793"/>
                                        </p:tgtEl>
                                        <p:attrNameLst>
                                          <p:attrName>style.visibility</p:attrName>
                                        </p:attrNameLst>
                                      </p:cBhvr>
                                      <p:to>
                                        <p:strVal val="visible"/>
                                      </p:to>
                                    </p:set>
                                  </p:childTnLst>
                                  <p:subTnLst>
                                    <p:set>
                                      <p:cBhvr override="childStyle">
                                        <p:cTn dur="1" fill="hold" display="0" masterRel="sameClick" afterEffect="1">
                                          <p:stCondLst>
                                            <p:cond evt="end" delay="0">
                                              <p:tn val="80"/>
                                            </p:cond>
                                          </p:stCondLst>
                                        </p:cTn>
                                        <p:tgtEl>
                                          <p:spTgt spid="32793"/>
                                        </p:tgtEl>
                                        <p:attrNameLst>
                                          <p:attrName>style.visibility</p:attrName>
                                        </p:attrNameLst>
                                      </p:cBhvr>
                                      <p:to>
                                        <p:strVal val="hidden"/>
                                      </p:to>
                                    </p:set>
                                  </p:subTnLst>
                                </p:cTn>
                              </p:par>
                            </p:childTnLst>
                          </p:cTn>
                        </p:par>
                        <p:par>
                          <p:cTn id="82" fill="hold" nodeType="afterGroup">
                            <p:stCondLst>
                              <p:cond delay="500"/>
                            </p:stCondLst>
                            <p:childTnLst>
                              <p:par>
                                <p:cTn id="83" presetID="1" presetClass="entr" presetSubtype="0" fill="hold" grpId="0" nodeType="afterEffect">
                                  <p:stCondLst>
                                    <p:cond delay="0"/>
                                  </p:stCondLst>
                                  <p:childTnLst>
                                    <p:set>
                                      <p:cBhvr>
                                        <p:cTn id="84" dur="1" fill="hold">
                                          <p:stCondLst>
                                            <p:cond delay="499"/>
                                          </p:stCondLst>
                                        </p:cTn>
                                        <p:tgtEl>
                                          <p:spTgt spid="32866"/>
                                        </p:tgtEl>
                                        <p:attrNameLst>
                                          <p:attrName>style.visibility</p:attrName>
                                        </p:attrNameLst>
                                      </p:cBhvr>
                                      <p:to>
                                        <p:strVal val="visible"/>
                                      </p:to>
                                    </p:set>
                                  </p:childTnLst>
                                </p:cTn>
                              </p:par>
                            </p:childTnLst>
                          </p:cTn>
                        </p:par>
                        <p:par>
                          <p:cTn id="85" fill="hold" nodeType="afterGroup">
                            <p:stCondLst>
                              <p:cond delay="1000"/>
                            </p:stCondLst>
                            <p:childTnLst>
                              <p:par>
                                <p:cTn id="86" presetID="1" presetClass="entr" presetSubtype="0" fill="hold" grpId="0" nodeType="afterEffect">
                                  <p:stCondLst>
                                    <p:cond delay="0"/>
                                  </p:stCondLst>
                                  <p:childTnLst>
                                    <p:set>
                                      <p:cBhvr>
                                        <p:cTn id="87" dur="1" fill="hold">
                                          <p:stCondLst>
                                            <p:cond delay="499"/>
                                          </p:stCondLst>
                                        </p:cTn>
                                        <p:tgtEl>
                                          <p:spTgt spid="32854"/>
                                        </p:tgtEl>
                                        <p:attrNameLst>
                                          <p:attrName>style.visibility</p:attrName>
                                        </p:attrNameLst>
                                      </p:cBhvr>
                                      <p:to>
                                        <p:strVal val="visible"/>
                                      </p:to>
                                    </p:set>
                                  </p:childTnLst>
                                  <p:subTnLst>
                                    <p:set>
                                      <p:cBhvr override="childStyle">
                                        <p:cTn dur="1" fill="hold" display="0" masterRel="nextClick" afterEffect="1"/>
                                        <p:tgtEl>
                                          <p:spTgt spid="32854"/>
                                        </p:tgtEl>
                                        <p:attrNameLst>
                                          <p:attrName>style.visibility</p:attrName>
                                        </p:attrNameLst>
                                      </p:cBhvr>
                                      <p:to>
                                        <p:strVal val="hidden"/>
                                      </p:to>
                                    </p:set>
                                  </p:sub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nodeType="clickEffect">
                                  <p:stCondLst>
                                    <p:cond delay="0"/>
                                  </p:stCondLst>
                                  <p:childTnLst>
                                    <p:set>
                                      <p:cBhvr>
                                        <p:cTn id="91" dur="1" fill="hold">
                                          <p:stCondLst>
                                            <p:cond delay="499"/>
                                          </p:stCondLst>
                                        </p:cTn>
                                        <p:tgtEl>
                                          <p:spTgt spid="32795"/>
                                        </p:tgtEl>
                                        <p:attrNameLst>
                                          <p:attrName>style.visibility</p:attrName>
                                        </p:attrNameLst>
                                      </p:cBhvr>
                                      <p:to>
                                        <p:strVal val="visible"/>
                                      </p:to>
                                    </p:set>
                                  </p:childTnLst>
                                </p:cTn>
                              </p:par>
                            </p:childTnLst>
                          </p:cTn>
                        </p:par>
                        <p:par>
                          <p:cTn id="92" fill="hold" nodeType="afterGroup">
                            <p:stCondLst>
                              <p:cond delay="500"/>
                            </p:stCondLst>
                            <p:childTnLst>
                              <p:par>
                                <p:cTn id="93" presetID="1" presetClass="entr" presetSubtype="0" fill="hold" grpId="0" nodeType="afterEffect">
                                  <p:stCondLst>
                                    <p:cond delay="0"/>
                                  </p:stCondLst>
                                  <p:childTnLst>
                                    <p:set>
                                      <p:cBhvr>
                                        <p:cTn id="94" dur="1" fill="hold">
                                          <p:stCondLst>
                                            <p:cond delay="499"/>
                                          </p:stCondLst>
                                        </p:cTn>
                                        <p:tgtEl>
                                          <p:spTgt spid="32777"/>
                                        </p:tgtEl>
                                        <p:attrNameLst>
                                          <p:attrName>style.visibility</p:attrName>
                                        </p:attrNameLst>
                                      </p:cBhvr>
                                      <p:to>
                                        <p:strVal val="visible"/>
                                      </p:to>
                                    </p:set>
                                  </p:childTnLst>
                                </p:cTn>
                              </p:par>
                            </p:childTnLst>
                          </p:cTn>
                        </p:par>
                        <p:par>
                          <p:cTn id="95" fill="hold" nodeType="afterGroup">
                            <p:stCondLst>
                              <p:cond delay="1000"/>
                            </p:stCondLst>
                            <p:childTnLst>
                              <p:par>
                                <p:cTn id="96" presetID="1" presetClass="entr" presetSubtype="0" fill="hold" nodeType="afterEffect">
                                  <p:stCondLst>
                                    <p:cond delay="0"/>
                                  </p:stCondLst>
                                  <p:childTnLst>
                                    <p:set>
                                      <p:cBhvr>
                                        <p:cTn id="97" dur="1" fill="hold">
                                          <p:stCondLst>
                                            <p:cond delay="499"/>
                                          </p:stCondLst>
                                        </p:cTn>
                                        <p:tgtEl>
                                          <p:spTgt spid="32796"/>
                                        </p:tgtEl>
                                        <p:attrNameLst>
                                          <p:attrName>style.visibility</p:attrName>
                                        </p:attrNameLst>
                                      </p:cBhvr>
                                      <p:to>
                                        <p:strVal val="visible"/>
                                      </p:to>
                                    </p:set>
                                  </p:childTnLst>
                                </p:cTn>
                              </p:par>
                            </p:childTnLst>
                          </p:cTn>
                        </p:par>
                        <p:par>
                          <p:cTn id="98" fill="hold" nodeType="afterGroup">
                            <p:stCondLst>
                              <p:cond delay="1500"/>
                            </p:stCondLst>
                            <p:childTnLst>
                              <p:par>
                                <p:cTn id="99" presetID="1" presetClass="entr" presetSubtype="0" fill="hold" grpId="0" nodeType="afterEffect">
                                  <p:stCondLst>
                                    <p:cond delay="0"/>
                                  </p:stCondLst>
                                  <p:childTnLst>
                                    <p:set>
                                      <p:cBhvr>
                                        <p:cTn id="100" dur="1" fill="hold">
                                          <p:stCondLst>
                                            <p:cond delay="499"/>
                                          </p:stCondLst>
                                        </p:cTn>
                                        <p:tgtEl>
                                          <p:spTgt spid="32776"/>
                                        </p:tgtEl>
                                        <p:attrNameLst>
                                          <p:attrName>style.visibility</p:attrName>
                                        </p:attrNameLst>
                                      </p:cBhvr>
                                      <p:to>
                                        <p:strVal val="visible"/>
                                      </p:to>
                                    </p:set>
                                  </p:childTnLst>
                                </p:cTn>
                              </p:par>
                            </p:childTnLst>
                          </p:cTn>
                        </p:par>
                        <p:par>
                          <p:cTn id="101" fill="hold" nodeType="afterGroup">
                            <p:stCondLst>
                              <p:cond delay="2000"/>
                            </p:stCondLst>
                            <p:childTnLst>
                              <p:par>
                                <p:cTn id="102" presetID="9" presetClass="entr" presetSubtype="0" fill="hold" grpId="0" nodeType="afterEffect">
                                  <p:stCondLst>
                                    <p:cond delay="0"/>
                                  </p:stCondLst>
                                  <p:childTnLst>
                                    <p:set>
                                      <p:cBhvr>
                                        <p:cTn id="103" dur="1" fill="hold">
                                          <p:stCondLst>
                                            <p:cond delay="0"/>
                                          </p:stCondLst>
                                        </p:cTn>
                                        <p:tgtEl>
                                          <p:spTgt spid="32867"/>
                                        </p:tgtEl>
                                        <p:attrNameLst>
                                          <p:attrName>style.visibility</p:attrName>
                                        </p:attrNameLst>
                                      </p:cBhvr>
                                      <p:to>
                                        <p:strVal val="visible"/>
                                      </p:to>
                                    </p:set>
                                    <p:animEffect transition="in" filter="dissolve">
                                      <p:cBhvr>
                                        <p:cTn id="104" dur="500"/>
                                        <p:tgtEl>
                                          <p:spTgt spid="32867"/>
                                        </p:tgtEl>
                                      </p:cBhvr>
                                    </p:animEffect>
                                  </p:childTnLst>
                                </p:cTn>
                              </p:par>
                            </p:childTnLst>
                          </p:cTn>
                        </p:par>
                        <p:par>
                          <p:cTn id="105" fill="hold" nodeType="afterGroup">
                            <p:stCondLst>
                              <p:cond delay="2500"/>
                            </p:stCondLst>
                            <p:childTnLst>
                              <p:par>
                                <p:cTn id="106" presetID="1" presetClass="entr" presetSubtype="0" fill="hold" grpId="0" nodeType="afterEffect">
                                  <p:stCondLst>
                                    <p:cond delay="0"/>
                                  </p:stCondLst>
                                  <p:childTnLst>
                                    <p:set>
                                      <p:cBhvr>
                                        <p:cTn id="107" dur="1" fill="hold">
                                          <p:stCondLst>
                                            <p:cond delay="499"/>
                                          </p:stCondLst>
                                        </p:cTn>
                                        <p:tgtEl>
                                          <p:spTgt spid="32870"/>
                                        </p:tgtEl>
                                        <p:attrNameLst>
                                          <p:attrName>style.visibility</p:attrName>
                                        </p:attrNameLst>
                                      </p:cBhvr>
                                      <p:to>
                                        <p:strVal val="visible"/>
                                      </p:to>
                                    </p:set>
                                  </p:childTnLst>
                                </p:cTn>
                              </p:par>
                            </p:childTnLst>
                          </p:cTn>
                        </p:par>
                        <p:par>
                          <p:cTn id="108" fill="hold" nodeType="afterGroup">
                            <p:stCondLst>
                              <p:cond delay="3000"/>
                            </p:stCondLst>
                            <p:childTnLst>
                              <p:par>
                                <p:cTn id="109" presetID="1" presetClass="entr" presetSubtype="0" fill="hold" grpId="0" nodeType="afterEffect">
                                  <p:stCondLst>
                                    <p:cond delay="0"/>
                                  </p:stCondLst>
                                  <p:childTnLst>
                                    <p:set>
                                      <p:cBhvr>
                                        <p:cTn id="110" dur="1" fill="hold">
                                          <p:stCondLst>
                                            <p:cond delay="499"/>
                                          </p:stCondLst>
                                        </p:cTn>
                                        <p:tgtEl>
                                          <p:spTgt spid="32972"/>
                                        </p:tgtEl>
                                        <p:attrNameLst>
                                          <p:attrName>style.visibility</p:attrName>
                                        </p:attrNameLst>
                                      </p:cBhvr>
                                      <p:to>
                                        <p:strVal val="visible"/>
                                      </p:to>
                                    </p:set>
                                  </p:childTnLst>
                                </p:cTn>
                              </p:par>
                            </p:childTnLst>
                          </p:cTn>
                        </p:par>
                        <p:par>
                          <p:cTn id="111" fill="hold" nodeType="afterGroup">
                            <p:stCondLst>
                              <p:cond delay="3500"/>
                            </p:stCondLst>
                            <p:childTnLst>
                              <p:par>
                                <p:cTn id="112" presetID="1" presetClass="entr" presetSubtype="0" fill="hold" grpId="0" nodeType="afterEffect">
                                  <p:stCondLst>
                                    <p:cond delay="0"/>
                                  </p:stCondLst>
                                  <p:childTnLst>
                                    <p:set>
                                      <p:cBhvr>
                                        <p:cTn id="113" dur="1" fill="hold">
                                          <p:stCondLst>
                                            <p:cond delay="499"/>
                                          </p:stCondLst>
                                        </p:cTn>
                                        <p:tgtEl>
                                          <p:spTgt spid="32794"/>
                                        </p:tgtEl>
                                        <p:attrNameLst>
                                          <p:attrName>style.visibility</p:attrName>
                                        </p:attrNameLst>
                                      </p:cBhvr>
                                      <p:to>
                                        <p:strVal val="visible"/>
                                      </p:to>
                                    </p:set>
                                  </p:childTnLst>
                                </p:cTn>
                              </p:par>
                            </p:childTnLst>
                          </p:cTn>
                        </p:par>
                        <p:par>
                          <p:cTn id="114" fill="hold" nodeType="afterGroup">
                            <p:stCondLst>
                              <p:cond delay="4000"/>
                            </p:stCondLst>
                            <p:childTnLst>
                              <p:par>
                                <p:cTn id="115" presetID="1" presetClass="entr" presetSubtype="0" fill="hold" grpId="0" nodeType="afterEffect">
                                  <p:stCondLst>
                                    <p:cond delay="0"/>
                                  </p:stCondLst>
                                  <p:childTnLst>
                                    <p:set>
                                      <p:cBhvr>
                                        <p:cTn id="116" dur="1" fill="hold">
                                          <p:stCondLst>
                                            <p:cond delay="499"/>
                                          </p:stCondLst>
                                        </p:cTn>
                                        <p:tgtEl>
                                          <p:spTgt spid="32960"/>
                                        </p:tgtEl>
                                        <p:attrNameLst>
                                          <p:attrName>style.visibility</p:attrName>
                                        </p:attrNameLst>
                                      </p:cBhvr>
                                      <p:to>
                                        <p:strVal val="visible"/>
                                      </p:to>
                                    </p:set>
                                  </p:childTnLst>
                                  <p:subTnLst>
                                    <p:set>
                                      <p:cBhvr override="childStyle">
                                        <p:cTn dur="1" fill="hold" display="0" masterRel="nextClick" afterEffect="1"/>
                                        <p:tgtEl>
                                          <p:spTgt spid="32960"/>
                                        </p:tgtEl>
                                        <p:attrNameLst>
                                          <p:attrName>style.visibility</p:attrName>
                                        </p:attrNameLst>
                                      </p:cBhvr>
                                      <p:to>
                                        <p:strVal val="hidden"/>
                                      </p:to>
                                    </p:set>
                                  </p:subTnLst>
                                </p:cTn>
                              </p:par>
                            </p:childTnLst>
                          </p:cTn>
                        </p:par>
                      </p:childTnLst>
                    </p:cTn>
                  </p:par>
                  <p:par>
                    <p:cTn id="117" fill="hold" nodeType="clickPar">
                      <p:stCondLst>
                        <p:cond delay="indefinite"/>
                      </p:stCondLst>
                      <p:childTnLst>
                        <p:par>
                          <p:cTn id="118" fill="hold" nodeType="withGroup">
                            <p:stCondLst>
                              <p:cond delay="0"/>
                            </p:stCondLst>
                            <p:childTnLst>
                              <p:par>
                                <p:cTn id="119" presetID="1" presetClass="entr" presetSubtype="0" fill="hold" nodeType="clickEffect">
                                  <p:stCondLst>
                                    <p:cond delay="0"/>
                                  </p:stCondLst>
                                  <p:childTnLst>
                                    <p:set>
                                      <p:cBhvr>
                                        <p:cTn id="120" dur="1" fill="hold">
                                          <p:stCondLst>
                                            <p:cond delay="499"/>
                                          </p:stCondLst>
                                        </p:cTn>
                                        <p:tgtEl>
                                          <p:spTgt spid="32797"/>
                                        </p:tgtEl>
                                        <p:attrNameLst>
                                          <p:attrName>style.visibility</p:attrName>
                                        </p:attrNameLst>
                                      </p:cBhvr>
                                      <p:to>
                                        <p:strVal val="visible"/>
                                      </p:to>
                                    </p:set>
                                  </p:childTnLst>
                                  <p:subTnLst>
                                    <p:set>
                                      <p:cBhvr override="childStyle">
                                        <p:cTn dur="1" fill="hold" display="0" masterRel="sameClick" afterEffect="1">
                                          <p:stCondLst>
                                            <p:cond evt="end" delay="0">
                                              <p:tn val="119"/>
                                            </p:cond>
                                          </p:stCondLst>
                                        </p:cTn>
                                        <p:tgtEl>
                                          <p:spTgt spid="32797"/>
                                        </p:tgtEl>
                                        <p:attrNameLst>
                                          <p:attrName>style.visibility</p:attrName>
                                        </p:attrNameLst>
                                      </p:cBhvr>
                                      <p:to>
                                        <p:strVal val="hidden"/>
                                      </p:to>
                                    </p:set>
                                  </p:subTnLst>
                                </p:cTn>
                              </p:par>
                            </p:childTnLst>
                          </p:cTn>
                        </p:par>
                        <p:par>
                          <p:cTn id="121" fill="hold" nodeType="afterGroup">
                            <p:stCondLst>
                              <p:cond delay="500"/>
                            </p:stCondLst>
                            <p:childTnLst>
                              <p:par>
                                <p:cTn id="122" presetID="1" presetClass="entr" presetSubtype="0" fill="hold" grpId="0" nodeType="afterEffect">
                                  <p:stCondLst>
                                    <p:cond delay="0"/>
                                  </p:stCondLst>
                                  <p:childTnLst>
                                    <p:set>
                                      <p:cBhvr>
                                        <p:cTn id="123" dur="1" fill="hold">
                                          <p:stCondLst>
                                            <p:cond delay="499"/>
                                          </p:stCondLst>
                                        </p:cTn>
                                        <p:tgtEl>
                                          <p:spTgt spid="32871"/>
                                        </p:tgtEl>
                                        <p:attrNameLst>
                                          <p:attrName>style.visibility</p:attrName>
                                        </p:attrNameLst>
                                      </p:cBhvr>
                                      <p:to>
                                        <p:strVal val="visible"/>
                                      </p:to>
                                    </p:set>
                                  </p:childTnLst>
                                </p:cTn>
                              </p:par>
                            </p:childTnLst>
                          </p:cTn>
                        </p:par>
                        <p:par>
                          <p:cTn id="124" fill="hold" nodeType="afterGroup">
                            <p:stCondLst>
                              <p:cond delay="1000"/>
                            </p:stCondLst>
                            <p:childTnLst>
                              <p:par>
                                <p:cTn id="125" presetID="1" presetClass="entr" presetSubtype="0" fill="hold" grpId="0" nodeType="afterEffect">
                                  <p:stCondLst>
                                    <p:cond delay="0"/>
                                  </p:stCondLst>
                                  <p:childTnLst>
                                    <p:set>
                                      <p:cBhvr>
                                        <p:cTn id="126" dur="1" fill="hold">
                                          <p:stCondLst>
                                            <p:cond delay="499"/>
                                          </p:stCondLst>
                                        </p:cTn>
                                        <p:tgtEl>
                                          <p:spTgt spid="32962"/>
                                        </p:tgtEl>
                                        <p:attrNameLst>
                                          <p:attrName>style.visibility</p:attrName>
                                        </p:attrNameLst>
                                      </p:cBhvr>
                                      <p:to>
                                        <p:strVal val="visible"/>
                                      </p:to>
                                    </p:set>
                                  </p:childTnLst>
                                </p:cTn>
                              </p:par>
                            </p:childTnLst>
                          </p:cTn>
                        </p:par>
                        <p:par>
                          <p:cTn id="127" fill="hold" nodeType="afterGroup">
                            <p:stCondLst>
                              <p:cond delay="1500"/>
                            </p:stCondLst>
                            <p:childTnLst>
                              <p:par>
                                <p:cTn id="128" presetID="1" presetClass="entr" presetSubtype="0" fill="hold" grpId="0" nodeType="afterEffect">
                                  <p:stCondLst>
                                    <p:cond delay="0"/>
                                  </p:stCondLst>
                                  <p:childTnLst>
                                    <p:set>
                                      <p:cBhvr>
                                        <p:cTn id="129" dur="1" fill="hold">
                                          <p:stCondLst>
                                            <p:cond delay="499"/>
                                          </p:stCondLst>
                                        </p:cTn>
                                        <p:tgtEl>
                                          <p:spTgt spid="32963"/>
                                        </p:tgtEl>
                                        <p:attrNameLst>
                                          <p:attrName>style.visibility</p:attrName>
                                        </p:attrNameLst>
                                      </p:cBhvr>
                                      <p:to>
                                        <p:strVal val="visible"/>
                                      </p:to>
                                    </p:set>
                                  </p:childTnLst>
                                </p:cTn>
                              </p:par>
                            </p:childTnLst>
                          </p:cTn>
                        </p:par>
                        <p:par>
                          <p:cTn id="130" fill="hold" nodeType="afterGroup">
                            <p:stCondLst>
                              <p:cond delay="2000"/>
                            </p:stCondLst>
                            <p:childTnLst>
                              <p:par>
                                <p:cTn id="131" presetID="1" presetClass="entr" presetSubtype="0" fill="hold" grpId="0" nodeType="afterEffect">
                                  <p:stCondLst>
                                    <p:cond delay="0"/>
                                  </p:stCondLst>
                                  <p:childTnLst>
                                    <p:set>
                                      <p:cBhvr>
                                        <p:cTn id="132" dur="1" fill="hold">
                                          <p:stCondLst>
                                            <p:cond delay="499"/>
                                          </p:stCondLst>
                                        </p:cTn>
                                        <p:tgtEl>
                                          <p:spTgt spid="32977"/>
                                        </p:tgtEl>
                                        <p:attrNameLst>
                                          <p:attrName>style.visibility</p:attrName>
                                        </p:attrNameLst>
                                      </p:cBhvr>
                                      <p:to>
                                        <p:strVal val="visible"/>
                                      </p:to>
                                    </p:set>
                                  </p:childTnLst>
                                </p:cTn>
                              </p:par>
                            </p:childTnLst>
                          </p:cTn>
                        </p:par>
                        <p:par>
                          <p:cTn id="133" fill="hold" nodeType="afterGroup">
                            <p:stCondLst>
                              <p:cond delay="2500"/>
                            </p:stCondLst>
                            <p:childTnLst>
                              <p:par>
                                <p:cTn id="134" presetID="1" presetClass="entr" presetSubtype="0" fill="hold" grpId="0" nodeType="afterEffect">
                                  <p:stCondLst>
                                    <p:cond delay="0"/>
                                  </p:stCondLst>
                                  <p:childTnLst>
                                    <p:set>
                                      <p:cBhvr>
                                        <p:cTn id="135" dur="1" fill="hold">
                                          <p:stCondLst>
                                            <p:cond delay="499"/>
                                          </p:stCondLst>
                                        </p:cTn>
                                        <p:tgtEl>
                                          <p:spTgt spid="32798"/>
                                        </p:tgtEl>
                                        <p:attrNameLst>
                                          <p:attrName>style.visibility</p:attrName>
                                        </p:attrNameLst>
                                      </p:cBhvr>
                                      <p:to>
                                        <p:strVal val="visible"/>
                                      </p:to>
                                    </p:set>
                                  </p:childTnLst>
                                </p:cTn>
                              </p:par>
                            </p:childTnLst>
                          </p:cTn>
                        </p:par>
                        <p:par>
                          <p:cTn id="136" fill="hold" nodeType="afterGroup">
                            <p:stCondLst>
                              <p:cond delay="3000"/>
                            </p:stCondLst>
                            <p:childTnLst>
                              <p:par>
                                <p:cTn id="137" presetID="1" presetClass="entr" presetSubtype="0" fill="hold" grpId="0" nodeType="afterEffect">
                                  <p:stCondLst>
                                    <p:cond delay="0"/>
                                  </p:stCondLst>
                                  <p:childTnLst>
                                    <p:set>
                                      <p:cBhvr>
                                        <p:cTn id="138" dur="1" fill="hold">
                                          <p:stCondLst>
                                            <p:cond delay="499"/>
                                          </p:stCondLst>
                                        </p:cTn>
                                        <p:tgtEl>
                                          <p:spTgt spid="32961"/>
                                        </p:tgtEl>
                                        <p:attrNameLst>
                                          <p:attrName>style.visibility</p:attrName>
                                        </p:attrNameLst>
                                      </p:cBhvr>
                                      <p:to>
                                        <p:strVal val="visible"/>
                                      </p:to>
                                    </p:set>
                                  </p:childTnLst>
                                  <p:subTnLst>
                                    <p:set>
                                      <p:cBhvr override="childStyle">
                                        <p:cTn dur="1" fill="hold" display="0" masterRel="nextClick" afterEffect="1"/>
                                        <p:tgtEl>
                                          <p:spTgt spid="32961"/>
                                        </p:tgtEl>
                                        <p:attrNameLst>
                                          <p:attrName>style.visibility</p:attrName>
                                        </p:attrNameLst>
                                      </p:cBhvr>
                                      <p:to>
                                        <p:strVal val="hidden"/>
                                      </p:to>
                                    </p:set>
                                  </p:subTnLst>
                                </p:cTn>
                              </p:par>
                            </p:childTnLst>
                          </p:cTn>
                        </p:par>
                      </p:childTnLst>
                    </p:cTn>
                  </p:par>
                  <p:par>
                    <p:cTn id="139" fill="hold" nodeType="clickPar">
                      <p:stCondLst>
                        <p:cond delay="indefinite"/>
                      </p:stCondLst>
                      <p:childTnLst>
                        <p:par>
                          <p:cTn id="140" fill="hold" nodeType="withGroup">
                            <p:stCondLst>
                              <p:cond delay="0"/>
                            </p:stCondLst>
                            <p:childTnLst>
                              <p:par>
                                <p:cTn id="141" presetID="1" presetClass="entr" presetSubtype="0" fill="hold" grpId="0" nodeType="clickEffect">
                                  <p:stCondLst>
                                    <p:cond delay="0"/>
                                  </p:stCondLst>
                                  <p:childTnLst>
                                    <p:set>
                                      <p:cBhvr>
                                        <p:cTn id="142" dur="1" fill="hold">
                                          <p:stCondLst>
                                            <p:cond delay="499"/>
                                          </p:stCondLst>
                                        </p:cTn>
                                        <p:tgtEl>
                                          <p:spTgt spid="32964"/>
                                        </p:tgtEl>
                                        <p:attrNameLst>
                                          <p:attrName>style.visibility</p:attrName>
                                        </p:attrNameLst>
                                      </p:cBhvr>
                                      <p:to>
                                        <p:strVal val="visible"/>
                                      </p:to>
                                    </p:set>
                                  </p:childTnLst>
                                </p:cTn>
                              </p:par>
                            </p:childTnLst>
                          </p:cTn>
                        </p:par>
                        <p:par>
                          <p:cTn id="143" fill="hold" nodeType="afterGroup">
                            <p:stCondLst>
                              <p:cond delay="500"/>
                            </p:stCondLst>
                            <p:childTnLst>
                              <p:par>
                                <p:cTn id="144" presetID="1" presetClass="entr" presetSubtype="0" fill="hold" nodeType="afterEffect">
                                  <p:stCondLst>
                                    <p:cond delay="0"/>
                                  </p:stCondLst>
                                  <p:childTnLst>
                                    <p:set>
                                      <p:cBhvr>
                                        <p:cTn id="145" dur="1" fill="hold">
                                          <p:stCondLst>
                                            <p:cond delay="499"/>
                                          </p:stCondLst>
                                        </p:cTn>
                                        <p:tgtEl>
                                          <p:spTgt spid="32965"/>
                                        </p:tgtEl>
                                        <p:attrNameLst>
                                          <p:attrName>style.visibility</p:attrName>
                                        </p:attrNameLst>
                                      </p:cBhvr>
                                      <p:to>
                                        <p:strVal val="visible"/>
                                      </p:to>
                                    </p:set>
                                  </p:childTnLst>
                                  <p:subTnLst>
                                    <p:set>
                                      <p:cBhvr override="childStyle">
                                        <p:cTn dur="1" fill="hold" display="0" masterRel="sameClick" afterEffect="1">
                                          <p:stCondLst>
                                            <p:cond evt="end" delay="0">
                                              <p:tn val="144"/>
                                            </p:cond>
                                          </p:stCondLst>
                                        </p:cTn>
                                        <p:tgtEl>
                                          <p:spTgt spid="32965"/>
                                        </p:tgtEl>
                                        <p:attrNameLst>
                                          <p:attrName>style.visibility</p:attrName>
                                        </p:attrNameLst>
                                      </p:cBhvr>
                                      <p:to>
                                        <p:strVal val="hidden"/>
                                      </p:to>
                                    </p:set>
                                  </p:subTnLst>
                                </p:cTn>
                              </p:par>
                            </p:childTnLst>
                          </p:cTn>
                        </p:par>
                        <p:par>
                          <p:cTn id="146" fill="hold" nodeType="afterGroup">
                            <p:stCondLst>
                              <p:cond delay="1000"/>
                            </p:stCondLst>
                            <p:childTnLst>
                              <p:par>
                                <p:cTn id="147" presetID="1" presetClass="entr" presetSubtype="0" fill="hold" grpId="0" nodeType="afterEffect">
                                  <p:stCondLst>
                                    <p:cond delay="0"/>
                                  </p:stCondLst>
                                  <p:childTnLst>
                                    <p:set>
                                      <p:cBhvr>
                                        <p:cTn id="148" dur="1" fill="hold">
                                          <p:stCondLst>
                                            <p:cond delay="499"/>
                                          </p:stCondLst>
                                        </p:cTn>
                                        <p:tgtEl>
                                          <p:spTgt spid="32994"/>
                                        </p:tgtEl>
                                        <p:attrNameLst>
                                          <p:attrName>style.visibility</p:attrName>
                                        </p:attrNameLst>
                                      </p:cBhvr>
                                      <p:to>
                                        <p:strVal val="visible"/>
                                      </p:to>
                                    </p:set>
                                  </p:childTnLst>
                                </p:cTn>
                              </p:par>
                            </p:childTnLst>
                          </p:cTn>
                        </p:par>
                        <p:par>
                          <p:cTn id="149" fill="hold" nodeType="afterGroup">
                            <p:stCondLst>
                              <p:cond delay="1500"/>
                            </p:stCondLst>
                            <p:childTnLst>
                              <p:par>
                                <p:cTn id="150" presetID="1" presetClass="entr" presetSubtype="0" fill="hold" nodeType="afterEffect">
                                  <p:stCondLst>
                                    <p:cond delay="0"/>
                                  </p:stCondLst>
                                  <p:childTnLst>
                                    <p:set>
                                      <p:cBhvr>
                                        <p:cTn id="151" dur="1" fill="hold">
                                          <p:stCondLst>
                                            <p:cond delay="499"/>
                                          </p:stCondLst>
                                        </p:cTn>
                                        <p:tgtEl>
                                          <p:spTgt spid="32968"/>
                                        </p:tgtEl>
                                        <p:attrNameLst>
                                          <p:attrName>style.visibility</p:attrName>
                                        </p:attrNameLst>
                                      </p:cBhvr>
                                      <p:to>
                                        <p:strVal val="visible"/>
                                      </p:to>
                                    </p:set>
                                  </p:childTnLst>
                                  <p:subTnLst>
                                    <p:set>
                                      <p:cBhvr override="childStyle">
                                        <p:cTn dur="1" fill="hold" display="0" masterRel="sameClick" afterEffect="1">
                                          <p:stCondLst>
                                            <p:cond evt="end" delay="0">
                                              <p:tn val="150"/>
                                            </p:cond>
                                          </p:stCondLst>
                                        </p:cTn>
                                        <p:tgtEl>
                                          <p:spTgt spid="32968"/>
                                        </p:tgtEl>
                                        <p:attrNameLst>
                                          <p:attrName>style.visibility</p:attrName>
                                        </p:attrNameLst>
                                      </p:cBhvr>
                                      <p:to>
                                        <p:strVal val="hidden"/>
                                      </p:to>
                                    </p:set>
                                  </p:subTnLst>
                                </p:cTn>
                              </p:par>
                            </p:childTnLst>
                          </p:cTn>
                        </p:par>
                        <p:par>
                          <p:cTn id="152" fill="hold" nodeType="afterGroup">
                            <p:stCondLst>
                              <p:cond delay="2000"/>
                            </p:stCondLst>
                            <p:childTnLst>
                              <p:par>
                                <p:cTn id="153" presetID="1" presetClass="entr" presetSubtype="0" fill="hold" grpId="0" nodeType="afterEffect">
                                  <p:stCondLst>
                                    <p:cond delay="0"/>
                                  </p:stCondLst>
                                  <p:childTnLst>
                                    <p:set>
                                      <p:cBhvr>
                                        <p:cTn id="154" dur="1" fill="hold">
                                          <p:stCondLst>
                                            <p:cond delay="499"/>
                                          </p:stCondLst>
                                        </p:cTn>
                                        <p:tgtEl>
                                          <p:spTgt spid="32995"/>
                                        </p:tgtEl>
                                        <p:attrNameLst>
                                          <p:attrName>style.visibility</p:attrName>
                                        </p:attrNameLst>
                                      </p:cBhvr>
                                      <p:to>
                                        <p:strVal val="visible"/>
                                      </p:to>
                                    </p:set>
                                  </p:childTnLst>
                                </p:cTn>
                              </p:par>
                            </p:childTnLst>
                          </p:cTn>
                        </p:par>
                        <p:par>
                          <p:cTn id="155" fill="hold" nodeType="afterGroup">
                            <p:stCondLst>
                              <p:cond delay="2500"/>
                            </p:stCondLst>
                            <p:childTnLst>
                              <p:par>
                                <p:cTn id="156" presetID="1" presetClass="entr" presetSubtype="0" fill="hold" grpId="0" nodeType="afterEffect">
                                  <p:stCondLst>
                                    <p:cond delay="0"/>
                                  </p:stCondLst>
                                  <p:childTnLst>
                                    <p:set>
                                      <p:cBhvr>
                                        <p:cTn id="157" dur="1" fill="hold">
                                          <p:stCondLst>
                                            <p:cond delay="499"/>
                                          </p:stCondLst>
                                        </p:cTn>
                                        <p:tgtEl>
                                          <p:spTgt spid="32970"/>
                                        </p:tgtEl>
                                        <p:attrNameLst>
                                          <p:attrName>style.visibility</p:attrName>
                                        </p:attrNameLst>
                                      </p:cBhvr>
                                      <p:to>
                                        <p:strVal val="visible"/>
                                      </p:to>
                                    </p:set>
                                  </p:childTnLst>
                                </p:cTn>
                              </p:par>
                            </p:childTnLst>
                          </p:cTn>
                        </p:par>
                        <p:par>
                          <p:cTn id="158" fill="hold" nodeType="afterGroup">
                            <p:stCondLst>
                              <p:cond delay="3000"/>
                            </p:stCondLst>
                            <p:childTnLst>
                              <p:par>
                                <p:cTn id="159" presetID="1" presetClass="entr" presetSubtype="0" fill="hold" grpId="0" nodeType="afterEffect">
                                  <p:stCondLst>
                                    <p:cond delay="0"/>
                                  </p:stCondLst>
                                  <p:childTnLst>
                                    <p:set>
                                      <p:cBhvr>
                                        <p:cTn id="160" dur="1" fill="hold">
                                          <p:stCondLst>
                                            <p:cond delay="499"/>
                                          </p:stCondLst>
                                        </p:cTn>
                                        <p:tgtEl>
                                          <p:spTgt spid="32971"/>
                                        </p:tgtEl>
                                        <p:attrNameLst>
                                          <p:attrName>style.visibility</p:attrName>
                                        </p:attrNameLst>
                                      </p:cBhvr>
                                      <p:to>
                                        <p:strVal val="visible"/>
                                      </p:to>
                                    </p:set>
                                  </p:childTnLst>
                                </p:cTn>
                              </p:par>
                            </p:childTnLst>
                          </p:cTn>
                        </p:par>
                        <p:par>
                          <p:cTn id="161" fill="hold" nodeType="afterGroup">
                            <p:stCondLst>
                              <p:cond delay="3500"/>
                            </p:stCondLst>
                            <p:childTnLst>
                              <p:par>
                                <p:cTn id="162" presetID="1" presetClass="entr" presetSubtype="0" fill="hold" grpId="0" nodeType="afterEffect">
                                  <p:stCondLst>
                                    <p:cond delay="0"/>
                                  </p:stCondLst>
                                  <p:childTnLst>
                                    <p:set>
                                      <p:cBhvr>
                                        <p:cTn id="163" dur="1" fill="hold">
                                          <p:stCondLst>
                                            <p:cond delay="499"/>
                                          </p:stCondLst>
                                        </p:cTn>
                                        <p:tgtEl>
                                          <p:spTgt spid="32973"/>
                                        </p:tgtEl>
                                        <p:attrNameLst>
                                          <p:attrName>style.visibility</p:attrName>
                                        </p:attrNameLst>
                                      </p:cBhvr>
                                      <p:to>
                                        <p:strVal val="visible"/>
                                      </p:to>
                                    </p:set>
                                  </p:childTnLst>
                                </p:cTn>
                              </p:par>
                            </p:childTnLst>
                          </p:cTn>
                        </p:par>
                        <p:par>
                          <p:cTn id="164" fill="hold" nodeType="afterGroup">
                            <p:stCondLst>
                              <p:cond delay="4000"/>
                            </p:stCondLst>
                            <p:childTnLst>
                              <p:par>
                                <p:cTn id="165" presetID="1" presetClass="entr" presetSubtype="0" fill="hold" grpId="0" nodeType="afterEffect">
                                  <p:stCondLst>
                                    <p:cond delay="0"/>
                                  </p:stCondLst>
                                  <p:childTnLst>
                                    <p:set>
                                      <p:cBhvr>
                                        <p:cTn id="166" dur="1" fill="hold">
                                          <p:stCondLst>
                                            <p:cond delay="499"/>
                                          </p:stCondLst>
                                        </p:cTn>
                                        <p:tgtEl>
                                          <p:spTgt spid="32978"/>
                                        </p:tgtEl>
                                        <p:attrNameLst>
                                          <p:attrName>style.visibility</p:attrName>
                                        </p:attrNameLst>
                                      </p:cBhvr>
                                      <p:to>
                                        <p:strVal val="visible"/>
                                      </p:to>
                                    </p:set>
                                  </p:childTnLst>
                                </p:cTn>
                              </p:par>
                            </p:childTnLst>
                          </p:cTn>
                        </p:par>
                        <p:par>
                          <p:cTn id="167" fill="hold" nodeType="afterGroup">
                            <p:stCondLst>
                              <p:cond delay="4500"/>
                            </p:stCondLst>
                            <p:childTnLst>
                              <p:par>
                                <p:cTn id="168" presetID="1" presetClass="entr" presetSubtype="0" fill="hold" grpId="0" nodeType="afterEffect">
                                  <p:stCondLst>
                                    <p:cond delay="0"/>
                                  </p:stCondLst>
                                  <p:childTnLst>
                                    <p:set>
                                      <p:cBhvr>
                                        <p:cTn id="169" dur="1" fill="hold">
                                          <p:stCondLst>
                                            <p:cond delay="499"/>
                                          </p:stCondLst>
                                        </p:cTn>
                                        <p:tgtEl>
                                          <p:spTgt spid="32975"/>
                                        </p:tgtEl>
                                        <p:attrNameLst>
                                          <p:attrName>style.visibility</p:attrName>
                                        </p:attrNameLst>
                                      </p:cBhvr>
                                      <p:to>
                                        <p:strVal val="visible"/>
                                      </p:to>
                                    </p:se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1" presetClass="entr" presetSubtype="0" fill="hold" grpId="0" nodeType="clickEffect">
                                  <p:stCondLst>
                                    <p:cond delay="0"/>
                                  </p:stCondLst>
                                  <p:childTnLst>
                                    <p:set>
                                      <p:cBhvr>
                                        <p:cTn id="173" dur="1" fill="hold">
                                          <p:stCondLst>
                                            <p:cond delay="499"/>
                                          </p:stCondLst>
                                        </p:cTn>
                                        <p:tgtEl>
                                          <p:spTgt spid="32979"/>
                                        </p:tgtEl>
                                        <p:attrNameLst>
                                          <p:attrName>style.visibility</p:attrName>
                                        </p:attrNameLst>
                                      </p:cBhvr>
                                      <p:to>
                                        <p:strVal val="visible"/>
                                      </p:to>
                                    </p:set>
                                  </p:childTnLst>
                                </p:cTn>
                              </p:par>
                            </p:childTnLst>
                          </p:cTn>
                        </p:par>
                        <p:par>
                          <p:cTn id="174" fill="hold" nodeType="afterGroup">
                            <p:stCondLst>
                              <p:cond delay="500"/>
                            </p:stCondLst>
                            <p:childTnLst>
                              <p:par>
                                <p:cTn id="175" presetID="1" presetClass="entr" presetSubtype="0" fill="hold" nodeType="afterEffect">
                                  <p:stCondLst>
                                    <p:cond delay="0"/>
                                  </p:stCondLst>
                                  <p:childTnLst>
                                    <p:set>
                                      <p:cBhvr>
                                        <p:cTn id="176" dur="1" fill="hold">
                                          <p:stCondLst>
                                            <p:cond delay="499"/>
                                          </p:stCondLst>
                                        </p:cTn>
                                        <p:tgtEl>
                                          <p:spTgt spid="32980"/>
                                        </p:tgtEl>
                                        <p:attrNameLst>
                                          <p:attrName>style.visibility</p:attrName>
                                        </p:attrNameLst>
                                      </p:cBhvr>
                                      <p:to>
                                        <p:strVal val="visible"/>
                                      </p:to>
                                    </p:set>
                                  </p:childTnLst>
                                  <p:subTnLst>
                                    <p:set>
                                      <p:cBhvr override="childStyle">
                                        <p:cTn dur="1" fill="hold" display="0" masterRel="sameClick" afterEffect="1">
                                          <p:stCondLst>
                                            <p:cond evt="end" delay="0">
                                              <p:tn val="175"/>
                                            </p:cond>
                                          </p:stCondLst>
                                        </p:cTn>
                                        <p:tgtEl>
                                          <p:spTgt spid="32980"/>
                                        </p:tgtEl>
                                        <p:attrNameLst>
                                          <p:attrName>style.visibility</p:attrName>
                                        </p:attrNameLst>
                                      </p:cBhvr>
                                      <p:to>
                                        <p:strVal val="hidden"/>
                                      </p:to>
                                    </p:set>
                                  </p:subTnLst>
                                </p:cTn>
                              </p:par>
                            </p:childTnLst>
                          </p:cTn>
                        </p:par>
                        <p:par>
                          <p:cTn id="177" fill="hold" nodeType="afterGroup">
                            <p:stCondLst>
                              <p:cond delay="1000"/>
                            </p:stCondLst>
                            <p:childTnLst>
                              <p:par>
                                <p:cTn id="178" presetID="1" presetClass="entr" presetSubtype="0" fill="hold" grpId="0" nodeType="afterEffect">
                                  <p:stCondLst>
                                    <p:cond delay="0"/>
                                  </p:stCondLst>
                                  <p:childTnLst>
                                    <p:set>
                                      <p:cBhvr>
                                        <p:cTn id="179" dur="1" fill="hold">
                                          <p:stCondLst>
                                            <p:cond delay="499"/>
                                          </p:stCondLst>
                                        </p:cTn>
                                        <p:tgtEl>
                                          <p:spTgt spid="32996"/>
                                        </p:tgtEl>
                                        <p:attrNameLst>
                                          <p:attrName>style.visibility</p:attrName>
                                        </p:attrNameLst>
                                      </p:cBhvr>
                                      <p:to>
                                        <p:strVal val="visible"/>
                                      </p:to>
                                    </p:set>
                                  </p:childTnLst>
                                </p:cTn>
                              </p:par>
                            </p:childTnLst>
                          </p:cTn>
                        </p:par>
                        <p:par>
                          <p:cTn id="180" fill="hold" nodeType="afterGroup">
                            <p:stCondLst>
                              <p:cond delay="1500"/>
                            </p:stCondLst>
                            <p:childTnLst>
                              <p:par>
                                <p:cTn id="181" presetID="1" presetClass="entr" presetSubtype="0" fill="hold" nodeType="afterEffect">
                                  <p:stCondLst>
                                    <p:cond delay="0"/>
                                  </p:stCondLst>
                                  <p:childTnLst>
                                    <p:set>
                                      <p:cBhvr>
                                        <p:cTn id="182" dur="1" fill="hold">
                                          <p:stCondLst>
                                            <p:cond delay="499"/>
                                          </p:stCondLst>
                                        </p:cTn>
                                        <p:tgtEl>
                                          <p:spTgt spid="32982"/>
                                        </p:tgtEl>
                                        <p:attrNameLst>
                                          <p:attrName>style.visibility</p:attrName>
                                        </p:attrNameLst>
                                      </p:cBhvr>
                                      <p:to>
                                        <p:strVal val="visible"/>
                                      </p:to>
                                    </p:set>
                                  </p:childTnLst>
                                  <p:subTnLst>
                                    <p:set>
                                      <p:cBhvr override="childStyle">
                                        <p:cTn dur="1" fill="hold" display="0" masterRel="sameClick" afterEffect="1">
                                          <p:stCondLst>
                                            <p:cond evt="end" delay="0">
                                              <p:tn val="181"/>
                                            </p:cond>
                                          </p:stCondLst>
                                        </p:cTn>
                                        <p:tgtEl>
                                          <p:spTgt spid="32982"/>
                                        </p:tgtEl>
                                        <p:attrNameLst>
                                          <p:attrName>style.visibility</p:attrName>
                                        </p:attrNameLst>
                                      </p:cBhvr>
                                      <p:to>
                                        <p:strVal val="hidden"/>
                                      </p:to>
                                    </p:set>
                                  </p:subTnLst>
                                </p:cTn>
                              </p:par>
                            </p:childTnLst>
                          </p:cTn>
                        </p:par>
                        <p:par>
                          <p:cTn id="183" fill="hold" nodeType="afterGroup">
                            <p:stCondLst>
                              <p:cond delay="2000"/>
                            </p:stCondLst>
                            <p:childTnLst>
                              <p:par>
                                <p:cTn id="184" presetID="1" presetClass="entr" presetSubtype="0" fill="hold" grpId="0" nodeType="afterEffect">
                                  <p:stCondLst>
                                    <p:cond delay="0"/>
                                  </p:stCondLst>
                                  <p:childTnLst>
                                    <p:set>
                                      <p:cBhvr>
                                        <p:cTn id="185" dur="1" fill="hold">
                                          <p:stCondLst>
                                            <p:cond delay="499"/>
                                          </p:stCondLst>
                                        </p:cTn>
                                        <p:tgtEl>
                                          <p:spTgt spid="32997"/>
                                        </p:tgtEl>
                                        <p:attrNameLst>
                                          <p:attrName>style.visibility</p:attrName>
                                        </p:attrNameLst>
                                      </p:cBhvr>
                                      <p:to>
                                        <p:strVal val="visible"/>
                                      </p:to>
                                    </p:set>
                                  </p:childTnLst>
                                </p:cTn>
                              </p:par>
                            </p:childTnLst>
                          </p:cTn>
                        </p:par>
                        <p:par>
                          <p:cTn id="186" fill="hold" nodeType="afterGroup">
                            <p:stCondLst>
                              <p:cond delay="2500"/>
                            </p:stCondLst>
                            <p:childTnLst>
                              <p:par>
                                <p:cTn id="187" presetID="1" presetClass="entr" presetSubtype="0" fill="hold" nodeType="afterEffect">
                                  <p:stCondLst>
                                    <p:cond delay="0"/>
                                  </p:stCondLst>
                                  <p:childTnLst>
                                    <p:set>
                                      <p:cBhvr>
                                        <p:cTn id="188" dur="1" fill="hold">
                                          <p:stCondLst>
                                            <p:cond delay="499"/>
                                          </p:stCondLst>
                                        </p:cTn>
                                        <p:tgtEl>
                                          <p:spTgt spid="32984"/>
                                        </p:tgtEl>
                                        <p:attrNameLst>
                                          <p:attrName>style.visibility</p:attrName>
                                        </p:attrNameLst>
                                      </p:cBhvr>
                                      <p:to>
                                        <p:strVal val="visible"/>
                                      </p:to>
                                    </p:set>
                                  </p:childTnLst>
                                  <p:subTnLst>
                                    <p:set>
                                      <p:cBhvr override="childStyle">
                                        <p:cTn dur="1" fill="hold" display="0" masterRel="sameClick" afterEffect="1">
                                          <p:stCondLst>
                                            <p:cond evt="end" delay="0">
                                              <p:tn val="187"/>
                                            </p:cond>
                                          </p:stCondLst>
                                        </p:cTn>
                                        <p:tgtEl>
                                          <p:spTgt spid="32984"/>
                                        </p:tgtEl>
                                        <p:attrNameLst>
                                          <p:attrName>style.visibility</p:attrName>
                                        </p:attrNameLst>
                                      </p:cBhvr>
                                      <p:to>
                                        <p:strVal val="hidden"/>
                                      </p:to>
                                    </p:set>
                                  </p:subTnLst>
                                </p:cTn>
                              </p:par>
                            </p:childTnLst>
                          </p:cTn>
                        </p:par>
                        <p:par>
                          <p:cTn id="189" fill="hold" nodeType="afterGroup">
                            <p:stCondLst>
                              <p:cond delay="3000"/>
                            </p:stCondLst>
                            <p:childTnLst>
                              <p:par>
                                <p:cTn id="190" presetID="1" presetClass="entr" presetSubtype="0" fill="hold" grpId="0" nodeType="afterEffect">
                                  <p:stCondLst>
                                    <p:cond delay="0"/>
                                  </p:stCondLst>
                                  <p:childTnLst>
                                    <p:set>
                                      <p:cBhvr>
                                        <p:cTn id="191" dur="1" fill="hold">
                                          <p:stCondLst>
                                            <p:cond delay="499"/>
                                          </p:stCondLst>
                                        </p:cTn>
                                        <p:tgtEl>
                                          <p:spTgt spid="32998"/>
                                        </p:tgtEl>
                                        <p:attrNameLst>
                                          <p:attrName>style.visibility</p:attrName>
                                        </p:attrNameLst>
                                      </p:cBhvr>
                                      <p:to>
                                        <p:strVal val="visible"/>
                                      </p:to>
                                    </p:set>
                                  </p:childTnLst>
                                </p:cTn>
                              </p:par>
                            </p:childTnLst>
                          </p:cTn>
                        </p:par>
                        <p:par>
                          <p:cTn id="192" fill="hold" nodeType="afterGroup">
                            <p:stCondLst>
                              <p:cond delay="3500"/>
                            </p:stCondLst>
                            <p:childTnLst>
                              <p:par>
                                <p:cTn id="193" presetID="1" presetClass="entr" presetSubtype="0" fill="hold" grpId="0" nodeType="afterEffect">
                                  <p:stCondLst>
                                    <p:cond delay="0"/>
                                  </p:stCondLst>
                                  <p:childTnLst>
                                    <p:set>
                                      <p:cBhvr>
                                        <p:cTn id="194" dur="1" fill="hold">
                                          <p:stCondLst>
                                            <p:cond delay="499"/>
                                          </p:stCondLst>
                                        </p:cTn>
                                        <p:tgtEl>
                                          <p:spTgt spid="32986"/>
                                        </p:tgtEl>
                                        <p:attrNameLst>
                                          <p:attrName>style.visibility</p:attrName>
                                        </p:attrNameLst>
                                      </p:cBhvr>
                                      <p:to>
                                        <p:strVal val="visible"/>
                                      </p:to>
                                    </p:set>
                                  </p:childTnLst>
                                </p:cTn>
                              </p:par>
                            </p:childTnLst>
                          </p:cTn>
                        </p:par>
                        <p:par>
                          <p:cTn id="195" fill="hold" nodeType="afterGroup">
                            <p:stCondLst>
                              <p:cond delay="4000"/>
                            </p:stCondLst>
                            <p:childTnLst>
                              <p:par>
                                <p:cTn id="196" presetID="1" presetClass="entr" presetSubtype="0" fill="hold" nodeType="afterEffect">
                                  <p:stCondLst>
                                    <p:cond delay="0"/>
                                  </p:stCondLst>
                                  <p:childTnLst>
                                    <p:set>
                                      <p:cBhvr>
                                        <p:cTn id="197" dur="1" fill="hold">
                                          <p:stCondLst>
                                            <p:cond delay="499"/>
                                          </p:stCondLst>
                                        </p:cTn>
                                        <p:tgtEl>
                                          <p:spTgt spid="32816"/>
                                        </p:tgtEl>
                                        <p:attrNameLst>
                                          <p:attrName>style.visibility</p:attrName>
                                        </p:attrNameLst>
                                      </p:cBhvr>
                                      <p:to>
                                        <p:strVal val="visible"/>
                                      </p:to>
                                    </p:set>
                                  </p:childTnLst>
                                </p:cTn>
                              </p:par>
                            </p:childTnLst>
                          </p:cTn>
                        </p:par>
                        <p:par>
                          <p:cTn id="198" fill="hold" nodeType="afterGroup">
                            <p:stCondLst>
                              <p:cond delay="4500"/>
                            </p:stCondLst>
                            <p:childTnLst>
                              <p:par>
                                <p:cTn id="199" presetID="1" presetClass="entr" presetSubtype="0" fill="hold" grpId="0" nodeType="afterEffect">
                                  <p:stCondLst>
                                    <p:cond delay="0"/>
                                  </p:stCondLst>
                                  <p:childTnLst>
                                    <p:set>
                                      <p:cBhvr>
                                        <p:cTn id="200" dur="1" fill="hold">
                                          <p:stCondLst>
                                            <p:cond delay="499"/>
                                          </p:stCondLst>
                                        </p:cTn>
                                        <p:tgtEl>
                                          <p:spTgt spid="32779"/>
                                        </p:tgtEl>
                                        <p:attrNameLst>
                                          <p:attrName>style.visibility</p:attrName>
                                        </p:attrNameLst>
                                      </p:cBhvr>
                                      <p:to>
                                        <p:strVal val="visible"/>
                                      </p:to>
                                    </p:set>
                                  </p:childTnLst>
                                </p:cTn>
                              </p:par>
                            </p:childTnLst>
                          </p:cTn>
                        </p:par>
                        <p:par>
                          <p:cTn id="201" fill="hold" nodeType="afterGroup">
                            <p:stCondLst>
                              <p:cond delay="5000"/>
                            </p:stCondLst>
                            <p:childTnLst>
                              <p:par>
                                <p:cTn id="202" presetID="1" presetClass="entr" presetSubtype="0" fill="hold" nodeType="afterEffect">
                                  <p:stCondLst>
                                    <p:cond delay="0"/>
                                  </p:stCondLst>
                                  <p:childTnLst>
                                    <p:set>
                                      <p:cBhvr>
                                        <p:cTn id="203" dur="1" fill="hold">
                                          <p:stCondLst>
                                            <p:cond delay="499"/>
                                          </p:stCondLst>
                                        </p:cTn>
                                        <p:tgtEl>
                                          <p:spTgt spid="32817"/>
                                        </p:tgtEl>
                                        <p:attrNameLst>
                                          <p:attrName>style.visibility</p:attrName>
                                        </p:attrNameLst>
                                      </p:cBhvr>
                                      <p:to>
                                        <p:strVal val="visible"/>
                                      </p:to>
                                    </p:set>
                                  </p:childTnLst>
                                </p:cTn>
                              </p:par>
                            </p:childTnLst>
                          </p:cTn>
                        </p:par>
                        <p:par>
                          <p:cTn id="204" fill="hold" nodeType="afterGroup">
                            <p:stCondLst>
                              <p:cond delay="5500"/>
                            </p:stCondLst>
                            <p:childTnLst>
                              <p:par>
                                <p:cTn id="205" presetID="1" presetClass="entr" presetSubtype="0" fill="hold" grpId="0" nodeType="afterEffect">
                                  <p:stCondLst>
                                    <p:cond delay="0"/>
                                  </p:stCondLst>
                                  <p:childTnLst>
                                    <p:set>
                                      <p:cBhvr>
                                        <p:cTn id="206" dur="1" fill="hold">
                                          <p:stCondLst>
                                            <p:cond delay="499"/>
                                          </p:stCondLst>
                                        </p:cTn>
                                        <p:tgtEl>
                                          <p:spTgt spid="32778"/>
                                        </p:tgtEl>
                                        <p:attrNameLst>
                                          <p:attrName>style.visibility</p:attrName>
                                        </p:attrNameLst>
                                      </p:cBhvr>
                                      <p:to>
                                        <p:strVal val="visible"/>
                                      </p:to>
                                    </p:set>
                                  </p:childTnLst>
                                </p:cTn>
                              </p:par>
                            </p:childTnLst>
                          </p:cTn>
                        </p:par>
                        <p:par>
                          <p:cTn id="207" fill="hold" nodeType="afterGroup">
                            <p:stCondLst>
                              <p:cond delay="6000"/>
                            </p:stCondLst>
                            <p:childTnLst>
                              <p:par>
                                <p:cTn id="208" presetID="1" presetClass="entr" presetSubtype="0" fill="hold" grpId="0" nodeType="afterEffect">
                                  <p:stCondLst>
                                    <p:cond delay="0"/>
                                  </p:stCondLst>
                                  <p:childTnLst>
                                    <p:set>
                                      <p:cBhvr>
                                        <p:cTn id="209" dur="1" fill="hold">
                                          <p:stCondLst>
                                            <p:cond delay="499"/>
                                          </p:stCondLst>
                                        </p:cTn>
                                        <p:tgtEl>
                                          <p:spTgt spid="32987"/>
                                        </p:tgtEl>
                                        <p:attrNameLst>
                                          <p:attrName>style.visibility</p:attrName>
                                        </p:attrNameLst>
                                      </p:cBhvr>
                                      <p:to>
                                        <p:strVal val="visible"/>
                                      </p:to>
                                    </p:set>
                                  </p:childTnLst>
                                </p:cTn>
                              </p:par>
                            </p:childTnLst>
                          </p:cTn>
                        </p:par>
                        <p:par>
                          <p:cTn id="210" fill="hold" nodeType="afterGroup">
                            <p:stCondLst>
                              <p:cond delay="6500"/>
                            </p:stCondLst>
                            <p:childTnLst>
                              <p:par>
                                <p:cTn id="211" presetID="1" presetClass="entr" presetSubtype="0" fill="hold" grpId="0" nodeType="afterEffect">
                                  <p:stCondLst>
                                    <p:cond delay="0"/>
                                  </p:stCondLst>
                                  <p:childTnLst>
                                    <p:set>
                                      <p:cBhvr>
                                        <p:cTn id="212" dur="1" fill="hold">
                                          <p:stCondLst>
                                            <p:cond delay="499"/>
                                          </p:stCondLst>
                                        </p:cTn>
                                        <p:tgtEl>
                                          <p:spTgt spid="32988"/>
                                        </p:tgtEl>
                                        <p:attrNameLst>
                                          <p:attrName>style.visibility</p:attrName>
                                        </p:attrNameLst>
                                      </p:cBhvr>
                                      <p:to>
                                        <p:strVal val="visible"/>
                                      </p:to>
                                    </p:set>
                                  </p:childTnLst>
                                </p:cTn>
                              </p:par>
                            </p:childTnLst>
                          </p:cTn>
                        </p:par>
                        <p:par>
                          <p:cTn id="213" fill="hold" nodeType="afterGroup">
                            <p:stCondLst>
                              <p:cond delay="7000"/>
                            </p:stCondLst>
                            <p:childTnLst>
                              <p:par>
                                <p:cTn id="214" presetID="1" presetClass="entr" presetSubtype="0" fill="hold" grpId="0" nodeType="afterEffect">
                                  <p:stCondLst>
                                    <p:cond delay="0"/>
                                  </p:stCondLst>
                                  <p:childTnLst>
                                    <p:set>
                                      <p:cBhvr>
                                        <p:cTn id="215" dur="1" fill="hold">
                                          <p:stCondLst>
                                            <p:cond delay="499"/>
                                          </p:stCondLst>
                                        </p:cTn>
                                        <p:tgtEl>
                                          <p:spTgt spid="32989"/>
                                        </p:tgtEl>
                                        <p:attrNameLst>
                                          <p:attrName>style.visibility</p:attrName>
                                        </p:attrNameLst>
                                      </p:cBhvr>
                                      <p:to>
                                        <p:strVal val="visible"/>
                                      </p:to>
                                    </p:set>
                                  </p:childTnLst>
                                </p:cTn>
                              </p:par>
                            </p:childTnLst>
                          </p:cTn>
                        </p:par>
                        <p:par>
                          <p:cTn id="216" fill="hold" nodeType="afterGroup">
                            <p:stCondLst>
                              <p:cond delay="7500"/>
                            </p:stCondLst>
                            <p:childTnLst>
                              <p:par>
                                <p:cTn id="217" presetID="1" presetClass="entr" presetSubtype="0" fill="hold" grpId="0" nodeType="afterEffect">
                                  <p:stCondLst>
                                    <p:cond delay="0"/>
                                  </p:stCondLst>
                                  <p:childTnLst>
                                    <p:set>
                                      <p:cBhvr>
                                        <p:cTn id="218" dur="1" fill="hold">
                                          <p:stCondLst>
                                            <p:cond delay="499"/>
                                          </p:stCondLst>
                                        </p:cTn>
                                        <p:tgtEl>
                                          <p:spTgt spid="32991"/>
                                        </p:tgtEl>
                                        <p:attrNameLst>
                                          <p:attrName>style.visibility</p:attrName>
                                        </p:attrNameLst>
                                      </p:cBhvr>
                                      <p:to>
                                        <p:strVal val="visible"/>
                                      </p:to>
                                    </p:set>
                                  </p:childTnLst>
                                </p:cTn>
                              </p:par>
                            </p:childTnLst>
                          </p:cTn>
                        </p:par>
                      </p:childTnLst>
                    </p:cTn>
                  </p:par>
                  <p:par>
                    <p:cTn id="219" fill="hold" nodeType="clickPar">
                      <p:stCondLst>
                        <p:cond delay="indefinite"/>
                      </p:stCondLst>
                      <p:childTnLst>
                        <p:par>
                          <p:cTn id="220" fill="hold" nodeType="withGroup">
                            <p:stCondLst>
                              <p:cond delay="0"/>
                            </p:stCondLst>
                            <p:childTnLst>
                              <p:par>
                                <p:cTn id="221" presetID="1" presetClass="entr" presetSubtype="0" fill="hold" nodeType="clickEffect">
                                  <p:stCondLst>
                                    <p:cond delay="0"/>
                                  </p:stCondLst>
                                  <p:childTnLst>
                                    <p:set>
                                      <p:cBhvr>
                                        <p:cTn id="222" dur="1" fill="hold">
                                          <p:stCondLst>
                                            <p:cond delay="499"/>
                                          </p:stCondLst>
                                        </p:cTn>
                                        <p:tgtEl>
                                          <p:spTgt spid="32999"/>
                                        </p:tgtEl>
                                        <p:attrNameLst>
                                          <p:attrName>style.visibility</p:attrName>
                                        </p:attrNameLst>
                                      </p:cBhvr>
                                      <p:to>
                                        <p:strVal val="visible"/>
                                      </p:to>
                                    </p:set>
                                  </p:childTnLst>
                                  <p:subTnLst>
                                    <p:set>
                                      <p:cBhvr override="childStyle">
                                        <p:cTn dur="1" fill="hold" display="0" masterRel="sameClick" afterEffect="1">
                                          <p:stCondLst>
                                            <p:cond evt="end" delay="0">
                                              <p:tn val="221"/>
                                            </p:cond>
                                          </p:stCondLst>
                                        </p:cTn>
                                        <p:tgtEl>
                                          <p:spTgt spid="32999"/>
                                        </p:tgtEl>
                                        <p:attrNameLst>
                                          <p:attrName>style.visibility</p:attrName>
                                        </p:attrNameLst>
                                      </p:cBhvr>
                                      <p:to>
                                        <p:strVal val="hidden"/>
                                      </p:to>
                                    </p:set>
                                  </p:subTnLst>
                                </p:cTn>
                              </p:par>
                            </p:childTnLst>
                          </p:cTn>
                        </p:par>
                        <p:par>
                          <p:cTn id="223" fill="hold" nodeType="afterGroup">
                            <p:stCondLst>
                              <p:cond delay="500"/>
                            </p:stCondLst>
                            <p:childTnLst>
                              <p:par>
                                <p:cTn id="224" presetID="1" presetClass="entr" presetSubtype="0" fill="hold" grpId="0" nodeType="afterEffect">
                                  <p:stCondLst>
                                    <p:cond delay="0"/>
                                  </p:stCondLst>
                                  <p:childTnLst>
                                    <p:set>
                                      <p:cBhvr>
                                        <p:cTn id="225" dur="1" fill="hold">
                                          <p:stCondLst>
                                            <p:cond delay="499"/>
                                          </p:stCondLst>
                                        </p:cTn>
                                        <p:tgtEl>
                                          <p:spTgt spid="33000"/>
                                        </p:tgtEl>
                                        <p:attrNameLst>
                                          <p:attrName>style.visibility</p:attrName>
                                        </p:attrNameLst>
                                      </p:cBhvr>
                                      <p:to>
                                        <p:strVal val="visible"/>
                                      </p:to>
                                    </p:set>
                                  </p:childTnLst>
                                </p:cTn>
                              </p:par>
                            </p:childTnLst>
                          </p:cTn>
                        </p:par>
                        <p:par>
                          <p:cTn id="226" fill="hold" nodeType="afterGroup">
                            <p:stCondLst>
                              <p:cond delay="1000"/>
                            </p:stCondLst>
                            <p:childTnLst>
                              <p:par>
                                <p:cTn id="227" presetID="1" presetClass="entr" presetSubtype="0" fill="hold" grpId="0" nodeType="afterEffect">
                                  <p:stCondLst>
                                    <p:cond delay="0"/>
                                  </p:stCondLst>
                                  <p:childTnLst>
                                    <p:set>
                                      <p:cBhvr>
                                        <p:cTn id="228" dur="1" fill="hold">
                                          <p:stCondLst>
                                            <p:cond delay="499"/>
                                          </p:stCondLst>
                                        </p:cTn>
                                        <p:tgtEl>
                                          <p:spTgt spid="33001"/>
                                        </p:tgtEl>
                                        <p:attrNameLst>
                                          <p:attrName>style.visibility</p:attrName>
                                        </p:attrNameLst>
                                      </p:cBhvr>
                                      <p:to>
                                        <p:strVal val="visible"/>
                                      </p:to>
                                    </p:set>
                                  </p:childTnLst>
                                </p:cTn>
                              </p:par>
                            </p:childTnLst>
                          </p:cTn>
                        </p:par>
                        <p:par>
                          <p:cTn id="229" fill="hold" nodeType="afterGroup">
                            <p:stCondLst>
                              <p:cond delay="1500"/>
                            </p:stCondLst>
                            <p:childTnLst>
                              <p:par>
                                <p:cTn id="230" presetID="1" presetClass="entr" presetSubtype="0" fill="hold" grpId="0" nodeType="afterEffect">
                                  <p:stCondLst>
                                    <p:cond delay="0"/>
                                  </p:stCondLst>
                                  <p:childTnLst>
                                    <p:set>
                                      <p:cBhvr>
                                        <p:cTn id="231" dur="1" fill="hold">
                                          <p:stCondLst>
                                            <p:cond delay="499"/>
                                          </p:stCondLst>
                                        </p:cTn>
                                        <p:tgtEl>
                                          <p:spTgt spid="33002"/>
                                        </p:tgtEl>
                                        <p:attrNameLst>
                                          <p:attrName>style.visibility</p:attrName>
                                        </p:attrNameLst>
                                      </p:cBhvr>
                                      <p:to>
                                        <p:strVal val="visible"/>
                                      </p:to>
                                    </p:set>
                                  </p:childTnLst>
                                </p:cTn>
                              </p:par>
                            </p:childTnLst>
                          </p:cTn>
                        </p:par>
                        <p:par>
                          <p:cTn id="232" fill="hold" nodeType="afterGroup">
                            <p:stCondLst>
                              <p:cond delay="2000"/>
                            </p:stCondLst>
                            <p:childTnLst>
                              <p:par>
                                <p:cTn id="233" presetID="1" presetClass="entr" presetSubtype="0" fill="hold" grpId="0" nodeType="afterEffect">
                                  <p:stCondLst>
                                    <p:cond delay="0"/>
                                  </p:stCondLst>
                                  <p:childTnLst>
                                    <p:set>
                                      <p:cBhvr>
                                        <p:cTn id="234" dur="1" fill="hold">
                                          <p:stCondLst>
                                            <p:cond delay="499"/>
                                          </p:stCondLst>
                                        </p:cTn>
                                        <p:tgtEl>
                                          <p:spTgt spid="33003"/>
                                        </p:tgtEl>
                                        <p:attrNameLst>
                                          <p:attrName>style.visibility</p:attrName>
                                        </p:attrNameLst>
                                      </p:cBhvr>
                                      <p:to>
                                        <p:strVal val="visible"/>
                                      </p:to>
                                    </p:set>
                                  </p:childTnLst>
                                </p:cTn>
                              </p:par>
                            </p:childTnLst>
                          </p:cTn>
                        </p:par>
                        <p:par>
                          <p:cTn id="235" fill="hold" nodeType="afterGroup">
                            <p:stCondLst>
                              <p:cond delay="2500"/>
                            </p:stCondLst>
                            <p:childTnLst>
                              <p:par>
                                <p:cTn id="236" presetID="1" presetClass="entr" presetSubtype="0" fill="hold" grpId="0" nodeType="afterEffect">
                                  <p:stCondLst>
                                    <p:cond delay="0"/>
                                  </p:stCondLst>
                                  <p:childTnLst>
                                    <p:set>
                                      <p:cBhvr>
                                        <p:cTn id="237" dur="1" fill="hold">
                                          <p:stCondLst>
                                            <p:cond delay="499"/>
                                          </p:stCondLst>
                                        </p:cTn>
                                        <p:tgtEl>
                                          <p:spTgt spid="33004"/>
                                        </p:tgtEl>
                                        <p:attrNameLst>
                                          <p:attrName>style.visibility</p:attrName>
                                        </p:attrNameLst>
                                      </p:cBhvr>
                                      <p:to>
                                        <p:strVal val="visible"/>
                                      </p:to>
                                    </p:set>
                                  </p:childTnLst>
                                </p:cTn>
                              </p:par>
                            </p:childTnLst>
                          </p:cTn>
                        </p:par>
                      </p:childTnLst>
                    </p:cTn>
                  </p:par>
                  <p:par>
                    <p:cTn id="238" fill="hold" nodeType="clickPar">
                      <p:stCondLst>
                        <p:cond delay="indefinite"/>
                      </p:stCondLst>
                      <p:childTnLst>
                        <p:par>
                          <p:cTn id="239" fill="hold" nodeType="withGroup">
                            <p:stCondLst>
                              <p:cond delay="0"/>
                            </p:stCondLst>
                            <p:childTnLst>
                              <p:par>
                                <p:cTn id="240" presetID="1" presetClass="entr" presetSubtype="0" fill="hold" grpId="0" nodeType="clickEffect">
                                  <p:stCondLst>
                                    <p:cond delay="0"/>
                                  </p:stCondLst>
                                  <p:childTnLst>
                                    <p:set>
                                      <p:cBhvr>
                                        <p:cTn id="241" dur="1" fill="hold">
                                          <p:stCondLst>
                                            <p:cond delay="499"/>
                                          </p:stCondLst>
                                        </p:cTn>
                                        <p:tgtEl>
                                          <p:spTgt spid="33006"/>
                                        </p:tgtEl>
                                        <p:attrNameLst>
                                          <p:attrName>style.visibility</p:attrName>
                                        </p:attrNameLst>
                                      </p:cBhvr>
                                      <p:to>
                                        <p:strVal val="visible"/>
                                      </p:to>
                                    </p:set>
                                  </p:childTnLst>
                                </p:cTn>
                              </p:par>
                            </p:childTnLst>
                          </p:cTn>
                        </p:par>
                        <p:par>
                          <p:cTn id="242" fill="hold" nodeType="afterGroup">
                            <p:stCondLst>
                              <p:cond delay="500"/>
                            </p:stCondLst>
                            <p:childTnLst>
                              <p:par>
                                <p:cTn id="243" presetID="1" presetClass="entr" presetSubtype="0" fill="hold" nodeType="afterEffect">
                                  <p:stCondLst>
                                    <p:cond delay="0"/>
                                  </p:stCondLst>
                                  <p:childTnLst>
                                    <p:set>
                                      <p:cBhvr>
                                        <p:cTn id="244" dur="1" fill="hold">
                                          <p:stCondLst>
                                            <p:cond delay="499"/>
                                          </p:stCondLst>
                                        </p:cTn>
                                        <p:tgtEl>
                                          <p:spTgt spid="33007"/>
                                        </p:tgtEl>
                                        <p:attrNameLst>
                                          <p:attrName>style.visibility</p:attrName>
                                        </p:attrNameLst>
                                      </p:cBhvr>
                                      <p:to>
                                        <p:strVal val="visible"/>
                                      </p:to>
                                    </p:set>
                                  </p:childTnLst>
                                  <p:subTnLst>
                                    <p:set>
                                      <p:cBhvr override="childStyle">
                                        <p:cTn dur="1" fill="hold" display="0" masterRel="sameClick" afterEffect="1">
                                          <p:stCondLst>
                                            <p:cond evt="end" delay="0">
                                              <p:tn val="243"/>
                                            </p:cond>
                                          </p:stCondLst>
                                        </p:cTn>
                                        <p:tgtEl>
                                          <p:spTgt spid="33007"/>
                                        </p:tgtEl>
                                        <p:attrNameLst>
                                          <p:attrName>style.visibility</p:attrName>
                                        </p:attrNameLst>
                                      </p:cBhvr>
                                      <p:to>
                                        <p:strVal val="hidden"/>
                                      </p:to>
                                    </p:set>
                                  </p:subTnLst>
                                </p:cTn>
                              </p:par>
                            </p:childTnLst>
                          </p:cTn>
                        </p:par>
                        <p:par>
                          <p:cTn id="245" fill="hold" nodeType="afterGroup">
                            <p:stCondLst>
                              <p:cond delay="1000"/>
                            </p:stCondLst>
                            <p:childTnLst>
                              <p:par>
                                <p:cTn id="246" presetID="1" presetClass="entr" presetSubtype="0" fill="hold" grpId="0" nodeType="afterEffect">
                                  <p:stCondLst>
                                    <p:cond delay="0"/>
                                  </p:stCondLst>
                                  <p:childTnLst>
                                    <p:set>
                                      <p:cBhvr>
                                        <p:cTn id="247" dur="1" fill="hold">
                                          <p:stCondLst>
                                            <p:cond delay="499"/>
                                          </p:stCondLst>
                                        </p:cTn>
                                        <p:tgtEl>
                                          <p:spTgt spid="33008"/>
                                        </p:tgtEl>
                                        <p:attrNameLst>
                                          <p:attrName>style.visibility</p:attrName>
                                        </p:attrNameLst>
                                      </p:cBhvr>
                                      <p:to>
                                        <p:strVal val="visible"/>
                                      </p:to>
                                    </p:set>
                                  </p:childTnLst>
                                </p:cTn>
                              </p:par>
                            </p:childTnLst>
                          </p:cTn>
                        </p:par>
                        <p:par>
                          <p:cTn id="248" fill="hold" nodeType="afterGroup">
                            <p:stCondLst>
                              <p:cond delay="1500"/>
                            </p:stCondLst>
                            <p:childTnLst>
                              <p:par>
                                <p:cTn id="249" presetID="1" presetClass="entr" presetSubtype="0" fill="hold" nodeType="afterEffect">
                                  <p:stCondLst>
                                    <p:cond delay="0"/>
                                  </p:stCondLst>
                                  <p:childTnLst>
                                    <p:set>
                                      <p:cBhvr>
                                        <p:cTn id="250" dur="1" fill="hold">
                                          <p:stCondLst>
                                            <p:cond delay="499"/>
                                          </p:stCondLst>
                                        </p:cTn>
                                        <p:tgtEl>
                                          <p:spTgt spid="33009"/>
                                        </p:tgtEl>
                                        <p:attrNameLst>
                                          <p:attrName>style.visibility</p:attrName>
                                        </p:attrNameLst>
                                      </p:cBhvr>
                                      <p:to>
                                        <p:strVal val="visible"/>
                                      </p:to>
                                    </p:set>
                                  </p:childTnLst>
                                  <p:subTnLst>
                                    <p:set>
                                      <p:cBhvr override="childStyle">
                                        <p:cTn dur="1" fill="hold" display="0" masterRel="sameClick" afterEffect="1">
                                          <p:stCondLst>
                                            <p:cond evt="end" delay="0">
                                              <p:tn val="249"/>
                                            </p:cond>
                                          </p:stCondLst>
                                        </p:cTn>
                                        <p:tgtEl>
                                          <p:spTgt spid="33009"/>
                                        </p:tgtEl>
                                        <p:attrNameLst>
                                          <p:attrName>style.visibility</p:attrName>
                                        </p:attrNameLst>
                                      </p:cBhvr>
                                      <p:to>
                                        <p:strVal val="hidden"/>
                                      </p:to>
                                    </p:set>
                                  </p:subTnLst>
                                </p:cTn>
                              </p:par>
                            </p:childTnLst>
                          </p:cTn>
                        </p:par>
                        <p:par>
                          <p:cTn id="251" fill="hold" nodeType="afterGroup">
                            <p:stCondLst>
                              <p:cond delay="2000"/>
                            </p:stCondLst>
                            <p:childTnLst>
                              <p:par>
                                <p:cTn id="252" presetID="1" presetClass="entr" presetSubtype="0" fill="hold" grpId="0" nodeType="afterEffect">
                                  <p:stCondLst>
                                    <p:cond delay="0"/>
                                  </p:stCondLst>
                                  <p:childTnLst>
                                    <p:set>
                                      <p:cBhvr>
                                        <p:cTn id="253" dur="1" fill="hold">
                                          <p:stCondLst>
                                            <p:cond delay="499"/>
                                          </p:stCondLst>
                                        </p:cTn>
                                        <p:tgtEl>
                                          <p:spTgt spid="33010"/>
                                        </p:tgtEl>
                                        <p:attrNameLst>
                                          <p:attrName>style.visibility</p:attrName>
                                        </p:attrNameLst>
                                      </p:cBhvr>
                                      <p:to>
                                        <p:strVal val="visible"/>
                                      </p:to>
                                    </p:set>
                                  </p:childTnLst>
                                </p:cTn>
                              </p:par>
                            </p:childTnLst>
                          </p:cTn>
                        </p:par>
                        <p:par>
                          <p:cTn id="254" fill="hold" nodeType="afterGroup">
                            <p:stCondLst>
                              <p:cond delay="2500"/>
                            </p:stCondLst>
                            <p:childTnLst>
                              <p:par>
                                <p:cTn id="255" presetID="1" presetClass="entr" presetSubtype="0" fill="hold" grpId="0" nodeType="afterEffect">
                                  <p:stCondLst>
                                    <p:cond delay="0"/>
                                  </p:stCondLst>
                                  <p:childTnLst>
                                    <p:set>
                                      <p:cBhvr>
                                        <p:cTn id="256" dur="1" fill="hold">
                                          <p:stCondLst>
                                            <p:cond delay="499"/>
                                          </p:stCondLst>
                                        </p:cTn>
                                        <p:tgtEl>
                                          <p:spTgt spid="33012"/>
                                        </p:tgtEl>
                                        <p:attrNameLst>
                                          <p:attrName>style.visibility</p:attrName>
                                        </p:attrNameLst>
                                      </p:cBhvr>
                                      <p:to>
                                        <p:strVal val="visible"/>
                                      </p:to>
                                    </p:set>
                                  </p:childTnLst>
                                </p:cTn>
                              </p:par>
                            </p:childTnLst>
                          </p:cTn>
                        </p:par>
                        <p:par>
                          <p:cTn id="257" fill="hold" nodeType="afterGroup">
                            <p:stCondLst>
                              <p:cond delay="3000"/>
                            </p:stCondLst>
                            <p:childTnLst>
                              <p:par>
                                <p:cTn id="258" presetID="1" presetClass="entr" presetSubtype="0" fill="hold" grpId="0" nodeType="afterEffect">
                                  <p:stCondLst>
                                    <p:cond delay="0"/>
                                  </p:stCondLst>
                                  <p:childTnLst>
                                    <p:set>
                                      <p:cBhvr>
                                        <p:cTn id="259" dur="1" fill="hold">
                                          <p:stCondLst>
                                            <p:cond delay="499"/>
                                          </p:stCondLst>
                                        </p:cTn>
                                        <p:tgtEl>
                                          <p:spTgt spid="33011"/>
                                        </p:tgtEl>
                                        <p:attrNameLst>
                                          <p:attrName>style.visibility</p:attrName>
                                        </p:attrNameLst>
                                      </p:cBhvr>
                                      <p:to>
                                        <p:strVal val="visible"/>
                                      </p:to>
                                    </p:set>
                                  </p:childTnLst>
                                </p:cTn>
                              </p:par>
                            </p:childTnLst>
                          </p:cTn>
                        </p:par>
                        <p:par>
                          <p:cTn id="260" fill="hold" nodeType="afterGroup">
                            <p:stCondLst>
                              <p:cond delay="3500"/>
                            </p:stCondLst>
                            <p:childTnLst>
                              <p:par>
                                <p:cTn id="261" presetID="1" presetClass="entr" presetSubtype="0" fill="hold" grpId="0" nodeType="afterEffect">
                                  <p:stCondLst>
                                    <p:cond delay="0"/>
                                  </p:stCondLst>
                                  <p:childTnLst>
                                    <p:set>
                                      <p:cBhvr>
                                        <p:cTn id="262" dur="1" fill="hold">
                                          <p:stCondLst>
                                            <p:cond delay="499"/>
                                          </p:stCondLst>
                                        </p:cTn>
                                        <p:tgtEl>
                                          <p:spTgt spid="33013"/>
                                        </p:tgtEl>
                                        <p:attrNameLst>
                                          <p:attrName>style.visibility</p:attrName>
                                        </p:attrNameLst>
                                      </p:cBhvr>
                                      <p:to>
                                        <p:strVal val="visible"/>
                                      </p:to>
                                    </p:set>
                                  </p:childTnLst>
                                </p:cTn>
                              </p:par>
                            </p:childTnLst>
                          </p:cTn>
                        </p:par>
                        <p:par>
                          <p:cTn id="263" fill="hold" nodeType="afterGroup">
                            <p:stCondLst>
                              <p:cond delay="4000"/>
                            </p:stCondLst>
                            <p:childTnLst>
                              <p:par>
                                <p:cTn id="264" presetID="1" presetClass="entr" presetSubtype="0" fill="hold" grpId="0" nodeType="afterEffect">
                                  <p:stCondLst>
                                    <p:cond delay="0"/>
                                  </p:stCondLst>
                                  <p:childTnLst>
                                    <p:set>
                                      <p:cBhvr>
                                        <p:cTn id="265" dur="1" fill="hold">
                                          <p:stCondLst>
                                            <p:cond delay="499"/>
                                          </p:stCondLst>
                                        </p:cTn>
                                        <p:tgtEl>
                                          <p:spTgt spid="33014"/>
                                        </p:tgtEl>
                                        <p:attrNameLst>
                                          <p:attrName>style.visibility</p:attrName>
                                        </p:attrNameLst>
                                      </p:cBhvr>
                                      <p:to>
                                        <p:strVal val="visible"/>
                                      </p:to>
                                    </p:set>
                                  </p:childTnLst>
                                </p:cTn>
                              </p:par>
                            </p:childTnLst>
                          </p:cTn>
                        </p:par>
                        <p:par>
                          <p:cTn id="266" fill="hold" nodeType="afterGroup">
                            <p:stCondLst>
                              <p:cond delay="4500"/>
                            </p:stCondLst>
                            <p:childTnLst>
                              <p:par>
                                <p:cTn id="267" presetID="1" presetClass="entr" presetSubtype="0" fill="hold" grpId="0" nodeType="afterEffect">
                                  <p:stCondLst>
                                    <p:cond delay="0"/>
                                  </p:stCondLst>
                                  <p:childTnLst>
                                    <p:set>
                                      <p:cBhvr>
                                        <p:cTn id="268" dur="1" fill="hold">
                                          <p:stCondLst>
                                            <p:cond delay="499"/>
                                          </p:stCondLst>
                                        </p:cTn>
                                        <p:tgtEl>
                                          <p:spTgt spid="33015"/>
                                        </p:tgtEl>
                                        <p:attrNameLst>
                                          <p:attrName>style.visibility</p:attrName>
                                        </p:attrNameLst>
                                      </p:cBhvr>
                                      <p:to>
                                        <p:strVal val="visible"/>
                                      </p:to>
                                    </p:set>
                                  </p:childTnLst>
                                </p:cTn>
                              </p:par>
                            </p:childTnLst>
                          </p:cTn>
                        </p:par>
                      </p:childTnLst>
                    </p:cTn>
                  </p:par>
                  <p:par>
                    <p:cTn id="269" fill="hold" nodeType="clickPar">
                      <p:stCondLst>
                        <p:cond delay="indefinite"/>
                      </p:stCondLst>
                      <p:childTnLst>
                        <p:par>
                          <p:cTn id="270" fill="hold" nodeType="withGroup">
                            <p:stCondLst>
                              <p:cond delay="0"/>
                            </p:stCondLst>
                            <p:childTnLst>
                              <p:par>
                                <p:cTn id="271" presetID="1" presetClass="entr" presetSubtype="0" fill="hold" grpId="0" nodeType="clickEffect">
                                  <p:stCondLst>
                                    <p:cond delay="0"/>
                                  </p:stCondLst>
                                  <p:childTnLst>
                                    <p:set>
                                      <p:cBhvr>
                                        <p:cTn id="272" dur="1" fill="hold">
                                          <p:stCondLst>
                                            <p:cond delay="499"/>
                                          </p:stCondLst>
                                        </p:cTn>
                                        <p:tgtEl>
                                          <p:spTgt spid="33018"/>
                                        </p:tgtEl>
                                        <p:attrNameLst>
                                          <p:attrName>style.visibility</p:attrName>
                                        </p:attrNameLst>
                                      </p:cBhvr>
                                      <p:to>
                                        <p:strVal val="visible"/>
                                      </p:to>
                                    </p:set>
                                  </p:childTnLst>
                                </p:cTn>
                              </p:par>
                            </p:childTnLst>
                          </p:cTn>
                        </p:par>
                        <p:par>
                          <p:cTn id="273" fill="hold" nodeType="afterGroup">
                            <p:stCondLst>
                              <p:cond delay="500"/>
                            </p:stCondLst>
                            <p:childTnLst>
                              <p:par>
                                <p:cTn id="274" presetID="1" presetClass="entr" presetSubtype="0" fill="hold" nodeType="afterEffect">
                                  <p:stCondLst>
                                    <p:cond delay="0"/>
                                  </p:stCondLst>
                                  <p:childTnLst>
                                    <p:set>
                                      <p:cBhvr>
                                        <p:cTn id="275" dur="1" fill="hold">
                                          <p:stCondLst>
                                            <p:cond delay="499"/>
                                          </p:stCondLst>
                                        </p:cTn>
                                        <p:tgtEl>
                                          <p:spTgt spid="33019"/>
                                        </p:tgtEl>
                                        <p:attrNameLst>
                                          <p:attrName>style.visibility</p:attrName>
                                        </p:attrNameLst>
                                      </p:cBhvr>
                                      <p:to>
                                        <p:strVal val="visible"/>
                                      </p:to>
                                    </p:set>
                                  </p:childTnLst>
                                  <p:subTnLst>
                                    <p:set>
                                      <p:cBhvr override="childStyle">
                                        <p:cTn dur="1" fill="hold" display="0" masterRel="sameClick" afterEffect="1">
                                          <p:stCondLst>
                                            <p:cond evt="end" delay="0">
                                              <p:tn val="274"/>
                                            </p:cond>
                                          </p:stCondLst>
                                        </p:cTn>
                                        <p:tgtEl>
                                          <p:spTgt spid="33019"/>
                                        </p:tgtEl>
                                        <p:attrNameLst>
                                          <p:attrName>style.visibility</p:attrName>
                                        </p:attrNameLst>
                                      </p:cBhvr>
                                      <p:to>
                                        <p:strVal val="hidden"/>
                                      </p:to>
                                    </p:set>
                                  </p:subTnLst>
                                </p:cTn>
                              </p:par>
                            </p:childTnLst>
                          </p:cTn>
                        </p:par>
                        <p:par>
                          <p:cTn id="276" fill="hold" nodeType="afterGroup">
                            <p:stCondLst>
                              <p:cond delay="1000"/>
                            </p:stCondLst>
                            <p:childTnLst>
                              <p:par>
                                <p:cTn id="277" presetID="1" presetClass="entr" presetSubtype="0" fill="hold" grpId="0" nodeType="afterEffect">
                                  <p:stCondLst>
                                    <p:cond delay="0"/>
                                  </p:stCondLst>
                                  <p:childTnLst>
                                    <p:set>
                                      <p:cBhvr>
                                        <p:cTn id="278" dur="1" fill="hold">
                                          <p:stCondLst>
                                            <p:cond delay="499"/>
                                          </p:stCondLst>
                                        </p:cTn>
                                        <p:tgtEl>
                                          <p:spTgt spid="33020"/>
                                        </p:tgtEl>
                                        <p:attrNameLst>
                                          <p:attrName>style.visibility</p:attrName>
                                        </p:attrNameLst>
                                      </p:cBhvr>
                                      <p:to>
                                        <p:strVal val="visible"/>
                                      </p:to>
                                    </p:set>
                                  </p:childTnLst>
                                </p:cTn>
                              </p:par>
                            </p:childTnLst>
                          </p:cTn>
                        </p:par>
                        <p:par>
                          <p:cTn id="279" fill="hold" nodeType="afterGroup">
                            <p:stCondLst>
                              <p:cond delay="1500"/>
                            </p:stCondLst>
                            <p:childTnLst>
                              <p:par>
                                <p:cTn id="280" presetID="1" presetClass="entr" presetSubtype="0" fill="hold" nodeType="afterEffect">
                                  <p:stCondLst>
                                    <p:cond delay="0"/>
                                  </p:stCondLst>
                                  <p:childTnLst>
                                    <p:set>
                                      <p:cBhvr>
                                        <p:cTn id="281" dur="1" fill="hold">
                                          <p:stCondLst>
                                            <p:cond delay="499"/>
                                          </p:stCondLst>
                                        </p:cTn>
                                        <p:tgtEl>
                                          <p:spTgt spid="33021"/>
                                        </p:tgtEl>
                                        <p:attrNameLst>
                                          <p:attrName>style.visibility</p:attrName>
                                        </p:attrNameLst>
                                      </p:cBhvr>
                                      <p:to>
                                        <p:strVal val="visible"/>
                                      </p:to>
                                    </p:set>
                                  </p:childTnLst>
                                  <p:subTnLst>
                                    <p:set>
                                      <p:cBhvr override="childStyle">
                                        <p:cTn dur="1" fill="hold" display="0" masterRel="sameClick" afterEffect="1">
                                          <p:stCondLst>
                                            <p:cond evt="end" delay="0">
                                              <p:tn val="280"/>
                                            </p:cond>
                                          </p:stCondLst>
                                        </p:cTn>
                                        <p:tgtEl>
                                          <p:spTgt spid="33021"/>
                                        </p:tgtEl>
                                        <p:attrNameLst>
                                          <p:attrName>style.visibility</p:attrName>
                                        </p:attrNameLst>
                                      </p:cBhvr>
                                      <p:to>
                                        <p:strVal val="hidden"/>
                                      </p:to>
                                    </p:set>
                                  </p:subTnLst>
                                </p:cTn>
                              </p:par>
                            </p:childTnLst>
                          </p:cTn>
                        </p:par>
                        <p:par>
                          <p:cTn id="282" fill="hold" nodeType="afterGroup">
                            <p:stCondLst>
                              <p:cond delay="2000"/>
                            </p:stCondLst>
                            <p:childTnLst>
                              <p:par>
                                <p:cTn id="283" presetID="1" presetClass="entr" presetSubtype="0" fill="hold" grpId="0" nodeType="afterEffect">
                                  <p:stCondLst>
                                    <p:cond delay="0"/>
                                  </p:stCondLst>
                                  <p:childTnLst>
                                    <p:set>
                                      <p:cBhvr>
                                        <p:cTn id="284" dur="1" fill="hold">
                                          <p:stCondLst>
                                            <p:cond delay="499"/>
                                          </p:stCondLst>
                                        </p:cTn>
                                        <p:tgtEl>
                                          <p:spTgt spid="33022"/>
                                        </p:tgtEl>
                                        <p:attrNameLst>
                                          <p:attrName>style.visibility</p:attrName>
                                        </p:attrNameLst>
                                      </p:cBhvr>
                                      <p:to>
                                        <p:strVal val="visible"/>
                                      </p:to>
                                    </p:set>
                                  </p:childTnLst>
                                </p:cTn>
                              </p:par>
                            </p:childTnLst>
                          </p:cTn>
                        </p:par>
                        <p:par>
                          <p:cTn id="285" fill="hold" nodeType="afterGroup">
                            <p:stCondLst>
                              <p:cond delay="2500"/>
                            </p:stCondLst>
                            <p:childTnLst>
                              <p:par>
                                <p:cTn id="286" presetID="1" presetClass="entr" presetSubtype="0" fill="hold" nodeType="afterEffect">
                                  <p:stCondLst>
                                    <p:cond delay="0"/>
                                  </p:stCondLst>
                                  <p:childTnLst>
                                    <p:set>
                                      <p:cBhvr>
                                        <p:cTn id="287" dur="1" fill="hold">
                                          <p:stCondLst>
                                            <p:cond delay="499"/>
                                          </p:stCondLst>
                                        </p:cTn>
                                        <p:tgtEl>
                                          <p:spTgt spid="33023"/>
                                        </p:tgtEl>
                                        <p:attrNameLst>
                                          <p:attrName>style.visibility</p:attrName>
                                        </p:attrNameLst>
                                      </p:cBhvr>
                                      <p:to>
                                        <p:strVal val="visible"/>
                                      </p:to>
                                    </p:set>
                                  </p:childTnLst>
                                  <p:subTnLst>
                                    <p:set>
                                      <p:cBhvr override="childStyle">
                                        <p:cTn dur="1" fill="hold" display="0" masterRel="sameClick" afterEffect="1">
                                          <p:stCondLst>
                                            <p:cond evt="end" delay="0">
                                              <p:tn val="286"/>
                                            </p:cond>
                                          </p:stCondLst>
                                        </p:cTn>
                                        <p:tgtEl>
                                          <p:spTgt spid="33023"/>
                                        </p:tgtEl>
                                        <p:attrNameLst>
                                          <p:attrName>style.visibility</p:attrName>
                                        </p:attrNameLst>
                                      </p:cBhvr>
                                      <p:to>
                                        <p:strVal val="hidden"/>
                                      </p:to>
                                    </p:set>
                                  </p:subTnLst>
                                </p:cTn>
                              </p:par>
                            </p:childTnLst>
                          </p:cTn>
                        </p:par>
                        <p:par>
                          <p:cTn id="288" fill="hold" nodeType="afterGroup">
                            <p:stCondLst>
                              <p:cond delay="3000"/>
                            </p:stCondLst>
                            <p:childTnLst>
                              <p:par>
                                <p:cTn id="289" presetID="1" presetClass="entr" presetSubtype="0" fill="hold" grpId="0" nodeType="afterEffect">
                                  <p:stCondLst>
                                    <p:cond delay="0"/>
                                  </p:stCondLst>
                                  <p:childTnLst>
                                    <p:set>
                                      <p:cBhvr>
                                        <p:cTn id="290" dur="1" fill="hold">
                                          <p:stCondLst>
                                            <p:cond delay="499"/>
                                          </p:stCondLst>
                                        </p:cTn>
                                        <p:tgtEl>
                                          <p:spTgt spid="33024"/>
                                        </p:tgtEl>
                                        <p:attrNameLst>
                                          <p:attrName>style.visibility</p:attrName>
                                        </p:attrNameLst>
                                      </p:cBhvr>
                                      <p:to>
                                        <p:strVal val="visible"/>
                                      </p:to>
                                    </p:set>
                                  </p:childTnLst>
                                </p:cTn>
                              </p:par>
                            </p:childTnLst>
                          </p:cTn>
                        </p:par>
                        <p:par>
                          <p:cTn id="291" fill="hold" nodeType="afterGroup">
                            <p:stCondLst>
                              <p:cond delay="3500"/>
                            </p:stCondLst>
                            <p:childTnLst>
                              <p:par>
                                <p:cTn id="292" presetID="1" presetClass="entr" presetSubtype="0" fill="hold" grpId="0" nodeType="afterEffect">
                                  <p:stCondLst>
                                    <p:cond delay="0"/>
                                  </p:stCondLst>
                                  <p:childTnLst>
                                    <p:set>
                                      <p:cBhvr>
                                        <p:cTn id="293" dur="1" fill="hold">
                                          <p:stCondLst>
                                            <p:cond delay="499"/>
                                          </p:stCondLst>
                                        </p:cTn>
                                        <p:tgtEl>
                                          <p:spTgt spid="33025"/>
                                        </p:tgtEl>
                                        <p:attrNameLst>
                                          <p:attrName>style.visibility</p:attrName>
                                        </p:attrNameLst>
                                      </p:cBhvr>
                                      <p:to>
                                        <p:strVal val="visible"/>
                                      </p:to>
                                    </p:set>
                                  </p:childTnLst>
                                </p:cTn>
                              </p:par>
                            </p:childTnLst>
                          </p:cTn>
                        </p:par>
                        <p:par>
                          <p:cTn id="294" fill="hold" nodeType="afterGroup">
                            <p:stCondLst>
                              <p:cond delay="4000"/>
                            </p:stCondLst>
                            <p:childTnLst>
                              <p:par>
                                <p:cTn id="295" presetID="1" presetClass="entr" presetSubtype="0" fill="hold" nodeType="afterEffect">
                                  <p:stCondLst>
                                    <p:cond delay="0"/>
                                  </p:stCondLst>
                                  <p:childTnLst>
                                    <p:set>
                                      <p:cBhvr>
                                        <p:cTn id="296" dur="1" fill="hold">
                                          <p:stCondLst>
                                            <p:cond delay="499"/>
                                          </p:stCondLst>
                                        </p:cTn>
                                        <p:tgtEl>
                                          <p:spTgt spid="32834"/>
                                        </p:tgtEl>
                                        <p:attrNameLst>
                                          <p:attrName>style.visibility</p:attrName>
                                        </p:attrNameLst>
                                      </p:cBhvr>
                                      <p:to>
                                        <p:strVal val="visible"/>
                                      </p:to>
                                    </p:set>
                                  </p:childTnLst>
                                </p:cTn>
                              </p:par>
                            </p:childTnLst>
                          </p:cTn>
                        </p:par>
                        <p:par>
                          <p:cTn id="297" fill="hold" nodeType="afterGroup">
                            <p:stCondLst>
                              <p:cond delay="4500"/>
                            </p:stCondLst>
                            <p:childTnLst>
                              <p:par>
                                <p:cTn id="298" presetID="1" presetClass="entr" presetSubtype="0" fill="hold" grpId="0" nodeType="afterEffect">
                                  <p:stCondLst>
                                    <p:cond delay="0"/>
                                  </p:stCondLst>
                                  <p:childTnLst>
                                    <p:set>
                                      <p:cBhvr>
                                        <p:cTn id="299" dur="1" fill="hold">
                                          <p:stCondLst>
                                            <p:cond delay="499"/>
                                          </p:stCondLst>
                                        </p:cTn>
                                        <p:tgtEl>
                                          <p:spTgt spid="32781"/>
                                        </p:tgtEl>
                                        <p:attrNameLst>
                                          <p:attrName>style.visibility</p:attrName>
                                        </p:attrNameLst>
                                      </p:cBhvr>
                                      <p:to>
                                        <p:strVal val="visible"/>
                                      </p:to>
                                    </p:set>
                                  </p:childTnLst>
                                </p:cTn>
                              </p:par>
                            </p:childTnLst>
                          </p:cTn>
                        </p:par>
                        <p:par>
                          <p:cTn id="300" fill="hold" nodeType="afterGroup">
                            <p:stCondLst>
                              <p:cond delay="5000"/>
                            </p:stCondLst>
                            <p:childTnLst>
                              <p:par>
                                <p:cTn id="301" presetID="1" presetClass="entr" presetSubtype="0" fill="hold" nodeType="afterEffect">
                                  <p:stCondLst>
                                    <p:cond delay="0"/>
                                  </p:stCondLst>
                                  <p:childTnLst>
                                    <p:set>
                                      <p:cBhvr>
                                        <p:cTn id="302" dur="1" fill="hold">
                                          <p:stCondLst>
                                            <p:cond delay="499"/>
                                          </p:stCondLst>
                                        </p:cTn>
                                        <p:tgtEl>
                                          <p:spTgt spid="32835"/>
                                        </p:tgtEl>
                                        <p:attrNameLst>
                                          <p:attrName>style.visibility</p:attrName>
                                        </p:attrNameLst>
                                      </p:cBhvr>
                                      <p:to>
                                        <p:strVal val="visible"/>
                                      </p:to>
                                    </p:set>
                                  </p:childTnLst>
                                </p:cTn>
                              </p:par>
                            </p:childTnLst>
                          </p:cTn>
                        </p:par>
                        <p:par>
                          <p:cTn id="303" fill="hold" nodeType="afterGroup">
                            <p:stCondLst>
                              <p:cond delay="5500"/>
                            </p:stCondLst>
                            <p:childTnLst>
                              <p:par>
                                <p:cTn id="304" presetID="1" presetClass="entr" presetSubtype="0" fill="hold" grpId="0" nodeType="afterEffect">
                                  <p:stCondLst>
                                    <p:cond delay="0"/>
                                  </p:stCondLst>
                                  <p:childTnLst>
                                    <p:set>
                                      <p:cBhvr>
                                        <p:cTn id="305" dur="1" fill="hold">
                                          <p:stCondLst>
                                            <p:cond delay="499"/>
                                          </p:stCondLst>
                                        </p:cTn>
                                        <p:tgtEl>
                                          <p:spTgt spid="32780"/>
                                        </p:tgtEl>
                                        <p:attrNameLst>
                                          <p:attrName>style.visibility</p:attrName>
                                        </p:attrNameLst>
                                      </p:cBhvr>
                                      <p:to>
                                        <p:strVal val="visible"/>
                                      </p:to>
                                    </p:set>
                                  </p:childTnLst>
                                </p:cTn>
                              </p:par>
                            </p:childTnLst>
                          </p:cTn>
                        </p:par>
                        <p:par>
                          <p:cTn id="306" fill="hold" nodeType="afterGroup">
                            <p:stCondLst>
                              <p:cond delay="6000"/>
                            </p:stCondLst>
                            <p:childTnLst>
                              <p:par>
                                <p:cTn id="307" presetID="1" presetClass="entr" presetSubtype="0" fill="hold" grpId="0" nodeType="afterEffect">
                                  <p:stCondLst>
                                    <p:cond delay="0"/>
                                  </p:stCondLst>
                                  <p:childTnLst>
                                    <p:set>
                                      <p:cBhvr>
                                        <p:cTn id="308" dur="1" fill="hold">
                                          <p:stCondLst>
                                            <p:cond delay="499"/>
                                          </p:stCondLst>
                                        </p:cTn>
                                        <p:tgtEl>
                                          <p:spTgt spid="33026"/>
                                        </p:tgtEl>
                                        <p:attrNameLst>
                                          <p:attrName>style.visibility</p:attrName>
                                        </p:attrNameLst>
                                      </p:cBhvr>
                                      <p:to>
                                        <p:strVal val="visible"/>
                                      </p:to>
                                    </p:set>
                                  </p:childTnLst>
                                </p:cTn>
                              </p:par>
                            </p:childTnLst>
                          </p:cTn>
                        </p:par>
                        <p:par>
                          <p:cTn id="309" fill="hold" nodeType="afterGroup">
                            <p:stCondLst>
                              <p:cond delay="6500"/>
                            </p:stCondLst>
                            <p:childTnLst>
                              <p:par>
                                <p:cTn id="310" presetID="1" presetClass="entr" presetSubtype="0" fill="hold" grpId="0" nodeType="afterEffect">
                                  <p:stCondLst>
                                    <p:cond delay="0"/>
                                  </p:stCondLst>
                                  <p:childTnLst>
                                    <p:set>
                                      <p:cBhvr>
                                        <p:cTn id="311" dur="1" fill="hold">
                                          <p:stCondLst>
                                            <p:cond delay="499"/>
                                          </p:stCondLst>
                                        </p:cTn>
                                        <p:tgtEl>
                                          <p:spTgt spid="33027"/>
                                        </p:tgtEl>
                                        <p:attrNameLst>
                                          <p:attrName>style.visibility</p:attrName>
                                        </p:attrNameLst>
                                      </p:cBhvr>
                                      <p:to>
                                        <p:strVal val="visible"/>
                                      </p:to>
                                    </p:set>
                                  </p:childTnLst>
                                </p:cTn>
                              </p:par>
                            </p:childTnLst>
                          </p:cTn>
                        </p:par>
                        <p:par>
                          <p:cTn id="312" fill="hold" nodeType="afterGroup">
                            <p:stCondLst>
                              <p:cond delay="7000"/>
                            </p:stCondLst>
                            <p:childTnLst>
                              <p:par>
                                <p:cTn id="313" presetID="1" presetClass="entr" presetSubtype="0" fill="hold" grpId="0" nodeType="afterEffect">
                                  <p:stCondLst>
                                    <p:cond delay="0"/>
                                  </p:stCondLst>
                                  <p:childTnLst>
                                    <p:set>
                                      <p:cBhvr>
                                        <p:cTn id="314" dur="1" fill="hold">
                                          <p:stCondLst>
                                            <p:cond delay="499"/>
                                          </p:stCondLst>
                                        </p:cTn>
                                        <p:tgtEl>
                                          <p:spTgt spid="33028"/>
                                        </p:tgtEl>
                                        <p:attrNameLst>
                                          <p:attrName>style.visibility</p:attrName>
                                        </p:attrNameLst>
                                      </p:cBhvr>
                                      <p:to>
                                        <p:strVal val="visible"/>
                                      </p:to>
                                    </p:set>
                                  </p:childTnLst>
                                </p:cTn>
                              </p:par>
                            </p:childTnLst>
                          </p:cTn>
                        </p:par>
                        <p:par>
                          <p:cTn id="315" fill="hold" nodeType="afterGroup">
                            <p:stCondLst>
                              <p:cond delay="7500"/>
                            </p:stCondLst>
                            <p:childTnLst>
                              <p:par>
                                <p:cTn id="316" presetID="1" presetClass="entr" presetSubtype="0" fill="hold" grpId="0" nodeType="afterEffect">
                                  <p:stCondLst>
                                    <p:cond delay="0"/>
                                  </p:stCondLst>
                                  <p:childTnLst>
                                    <p:set>
                                      <p:cBhvr>
                                        <p:cTn id="317" dur="1" fill="hold">
                                          <p:stCondLst>
                                            <p:cond delay="499"/>
                                          </p:stCondLst>
                                        </p:cTn>
                                        <p:tgtEl>
                                          <p:spTgt spid="33029"/>
                                        </p:tgtEl>
                                        <p:attrNameLst>
                                          <p:attrName>style.visibility</p:attrName>
                                        </p:attrNameLst>
                                      </p:cBhvr>
                                      <p:to>
                                        <p:strVal val="visible"/>
                                      </p:to>
                                    </p:set>
                                  </p:childTnLst>
                                </p:cTn>
                              </p:par>
                            </p:childTnLst>
                          </p:cTn>
                        </p:par>
                      </p:childTnLst>
                    </p:cTn>
                  </p:par>
                  <p:par>
                    <p:cTn id="318" fill="hold" nodeType="clickPar">
                      <p:stCondLst>
                        <p:cond delay="indefinite"/>
                      </p:stCondLst>
                      <p:childTnLst>
                        <p:par>
                          <p:cTn id="319" fill="hold" nodeType="withGroup">
                            <p:stCondLst>
                              <p:cond delay="0"/>
                            </p:stCondLst>
                            <p:childTnLst>
                              <p:par>
                                <p:cTn id="320" presetID="1" presetClass="entr" presetSubtype="0" fill="hold" nodeType="clickEffect">
                                  <p:stCondLst>
                                    <p:cond delay="0"/>
                                  </p:stCondLst>
                                  <p:childTnLst>
                                    <p:set>
                                      <p:cBhvr>
                                        <p:cTn id="321" dur="1" fill="hold">
                                          <p:stCondLst>
                                            <p:cond delay="499"/>
                                          </p:stCondLst>
                                        </p:cTn>
                                        <p:tgtEl>
                                          <p:spTgt spid="33031"/>
                                        </p:tgtEl>
                                        <p:attrNameLst>
                                          <p:attrName>style.visibility</p:attrName>
                                        </p:attrNameLst>
                                      </p:cBhvr>
                                      <p:to>
                                        <p:strVal val="visible"/>
                                      </p:to>
                                    </p:set>
                                  </p:childTnLst>
                                  <p:subTnLst>
                                    <p:set>
                                      <p:cBhvr override="childStyle">
                                        <p:cTn dur="1" fill="hold" display="0" masterRel="sameClick" afterEffect="1">
                                          <p:stCondLst>
                                            <p:cond evt="end" delay="0">
                                              <p:tn val="320"/>
                                            </p:cond>
                                          </p:stCondLst>
                                        </p:cTn>
                                        <p:tgtEl>
                                          <p:spTgt spid="33031"/>
                                        </p:tgtEl>
                                        <p:attrNameLst>
                                          <p:attrName>style.visibility</p:attrName>
                                        </p:attrNameLst>
                                      </p:cBhvr>
                                      <p:to>
                                        <p:strVal val="hidden"/>
                                      </p:to>
                                    </p:set>
                                  </p:subTnLst>
                                </p:cTn>
                              </p:par>
                            </p:childTnLst>
                          </p:cTn>
                        </p:par>
                        <p:par>
                          <p:cTn id="322" fill="hold" nodeType="afterGroup">
                            <p:stCondLst>
                              <p:cond delay="500"/>
                            </p:stCondLst>
                            <p:childTnLst>
                              <p:par>
                                <p:cTn id="323" presetID="1" presetClass="entr" presetSubtype="0" fill="hold" grpId="0" nodeType="afterEffect">
                                  <p:stCondLst>
                                    <p:cond delay="0"/>
                                  </p:stCondLst>
                                  <p:childTnLst>
                                    <p:set>
                                      <p:cBhvr>
                                        <p:cTn id="324" dur="1" fill="hold">
                                          <p:stCondLst>
                                            <p:cond delay="499"/>
                                          </p:stCondLst>
                                        </p:cTn>
                                        <p:tgtEl>
                                          <p:spTgt spid="33032"/>
                                        </p:tgtEl>
                                        <p:attrNameLst>
                                          <p:attrName>style.visibility</p:attrName>
                                        </p:attrNameLst>
                                      </p:cBhvr>
                                      <p:to>
                                        <p:strVal val="visible"/>
                                      </p:to>
                                    </p:set>
                                  </p:childTnLst>
                                </p:cTn>
                              </p:par>
                            </p:childTnLst>
                          </p:cTn>
                        </p:par>
                        <p:par>
                          <p:cTn id="325" fill="hold" nodeType="afterGroup">
                            <p:stCondLst>
                              <p:cond delay="1000"/>
                            </p:stCondLst>
                            <p:childTnLst>
                              <p:par>
                                <p:cTn id="326" presetID="1" presetClass="entr" presetSubtype="0" fill="hold" grpId="0" nodeType="afterEffect">
                                  <p:stCondLst>
                                    <p:cond delay="0"/>
                                  </p:stCondLst>
                                  <p:childTnLst>
                                    <p:set>
                                      <p:cBhvr>
                                        <p:cTn id="327" dur="1" fill="hold">
                                          <p:stCondLst>
                                            <p:cond delay="499"/>
                                          </p:stCondLst>
                                        </p:cTn>
                                        <p:tgtEl>
                                          <p:spTgt spid="33033"/>
                                        </p:tgtEl>
                                        <p:attrNameLst>
                                          <p:attrName>style.visibility</p:attrName>
                                        </p:attrNameLst>
                                      </p:cBhvr>
                                      <p:to>
                                        <p:strVal val="visible"/>
                                      </p:to>
                                    </p:set>
                                  </p:childTnLst>
                                </p:cTn>
                              </p:par>
                            </p:childTnLst>
                          </p:cTn>
                        </p:par>
                        <p:par>
                          <p:cTn id="328" fill="hold" nodeType="afterGroup">
                            <p:stCondLst>
                              <p:cond delay="1500"/>
                            </p:stCondLst>
                            <p:childTnLst>
                              <p:par>
                                <p:cTn id="329" presetID="1" presetClass="entr" presetSubtype="0" fill="hold" grpId="0" nodeType="afterEffect">
                                  <p:stCondLst>
                                    <p:cond delay="0"/>
                                  </p:stCondLst>
                                  <p:childTnLst>
                                    <p:set>
                                      <p:cBhvr>
                                        <p:cTn id="330" dur="1" fill="hold">
                                          <p:stCondLst>
                                            <p:cond delay="499"/>
                                          </p:stCondLst>
                                        </p:cTn>
                                        <p:tgtEl>
                                          <p:spTgt spid="33034"/>
                                        </p:tgtEl>
                                        <p:attrNameLst>
                                          <p:attrName>style.visibility</p:attrName>
                                        </p:attrNameLst>
                                      </p:cBhvr>
                                      <p:to>
                                        <p:strVal val="visible"/>
                                      </p:to>
                                    </p:set>
                                  </p:childTnLst>
                                </p:cTn>
                              </p:par>
                            </p:childTnLst>
                          </p:cTn>
                        </p:par>
                        <p:par>
                          <p:cTn id="331" fill="hold" nodeType="afterGroup">
                            <p:stCondLst>
                              <p:cond delay="2000"/>
                            </p:stCondLst>
                            <p:childTnLst>
                              <p:par>
                                <p:cTn id="332" presetID="1" presetClass="entr" presetSubtype="0" fill="hold" grpId="0" nodeType="afterEffect">
                                  <p:stCondLst>
                                    <p:cond delay="0"/>
                                  </p:stCondLst>
                                  <p:childTnLst>
                                    <p:set>
                                      <p:cBhvr>
                                        <p:cTn id="333" dur="1" fill="hold">
                                          <p:stCondLst>
                                            <p:cond delay="499"/>
                                          </p:stCondLst>
                                        </p:cTn>
                                        <p:tgtEl>
                                          <p:spTgt spid="33035"/>
                                        </p:tgtEl>
                                        <p:attrNameLst>
                                          <p:attrName>style.visibility</p:attrName>
                                        </p:attrNameLst>
                                      </p:cBhvr>
                                      <p:to>
                                        <p:strVal val="visible"/>
                                      </p:to>
                                    </p:set>
                                  </p:childTnLst>
                                </p:cTn>
                              </p:par>
                            </p:childTnLst>
                          </p:cTn>
                        </p:par>
                        <p:par>
                          <p:cTn id="334" fill="hold" nodeType="afterGroup">
                            <p:stCondLst>
                              <p:cond delay="2500"/>
                            </p:stCondLst>
                            <p:childTnLst>
                              <p:par>
                                <p:cTn id="335" presetID="1" presetClass="entr" presetSubtype="0" fill="hold" grpId="0" nodeType="afterEffect">
                                  <p:stCondLst>
                                    <p:cond delay="0"/>
                                  </p:stCondLst>
                                  <p:childTnLst>
                                    <p:set>
                                      <p:cBhvr>
                                        <p:cTn id="336" dur="1" fill="hold">
                                          <p:stCondLst>
                                            <p:cond delay="499"/>
                                          </p:stCondLst>
                                        </p:cTn>
                                        <p:tgtEl>
                                          <p:spTgt spid="33036"/>
                                        </p:tgtEl>
                                        <p:attrNameLst>
                                          <p:attrName>style.visibility</p:attrName>
                                        </p:attrNameLst>
                                      </p:cBhvr>
                                      <p:to>
                                        <p:strVal val="visible"/>
                                      </p:to>
                                    </p:set>
                                  </p:childTnLst>
                                </p:cTn>
                              </p:par>
                            </p:childTnLst>
                          </p:cTn>
                        </p:par>
                      </p:childTnLst>
                    </p:cTn>
                  </p:par>
                  <p:par>
                    <p:cTn id="337" fill="hold" nodeType="clickPar">
                      <p:stCondLst>
                        <p:cond delay="indefinite"/>
                      </p:stCondLst>
                      <p:childTnLst>
                        <p:par>
                          <p:cTn id="338" fill="hold" nodeType="withGroup">
                            <p:stCondLst>
                              <p:cond delay="0"/>
                            </p:stCondLst>
                            <p:childTnLst>
                              <p:par>
                                <p:cTn id="339" presetID="1" presetClass="entr" presetSubtype="0" fill="hold" grpId="0" nodeType="clickEffect">
                                  <p:stCondLst>
                                    <p:cond delay="0"/>
                                  </p:stCondLst>
                                  <p:childTnLst>
                                    <p:set>
                                      <p:cBhvr>
                                        <p:cTn id="340" dur="1" fill="hold">
                                          <p:stCondLst>
                                            <p:cond delay="499"/>
                                          </p:stCondLst>
                                        </p:cTn>
                                        <p:tgtEl>
                                          <p:spTgt spid="33038"/>
                                        </p:tgtEl>
                                        <p:attrNameLst>
                                          <p:attrName>style.visibility</p:attrName>
                                        </p:attrNameLst>
                                      </p:cBhvr>
                                      <p:to>
                                        <p:strVal val="visible"/>
                                      </p:to>
                                    </p:set>
                                  </p:childTnLst>
                                </p:cTn>
                              </p:par>
                            </p:childTnLst>
                          </p:cTn>
                        </p:par>
                        <p:par>
                          <p:cTn id="341" fill="hold" nodeType="afterGroup">
                            <p:stCondLst>
                              <p:cond delay="500"/>
                            </p:stCondLst>
                            <p:childTnLst>
                              <p:par>
                                <p:cTn id="342" presetID="1" presetClass="entr" presetSubtype="0" fill="hold" grpId="0" nodeType="afterEffect">
                                  <p:stCondLst>
                                    <p:cond delay="0"/>
                                  </p:stCondLst>
                                  <p:childTnLst>
                                    <p:set>
                                      <p:cBhvr>
                                        <p:cTn id="343" dur="1" fill="hold">
                                          <p:stCondLst>
                                            <p:cond delay="499"/>
                                          </p:stCondLst>
                                        </p:cTn>
                                        <p:tgtEl>
                                          <p:spTgt spid="33048"/>
                                        </p:tgtEl>
                                        <p:attrNameLst>
                                          <p:attrName>style.visibility</p:attrName>
                                        </p:attrNameLst>
                                      </p:cBhvr>
                                      <p:to>
                                        <p:strVal val="visible"/>
                                      </p:to>
                                    </p:set>
                                  </p:childTnLst>
                                </p:cTn>
                              </p:par>
                            </p:childTnLst>
                          </p:cTn>
                        </p:par>
                        <p:par>
                          <p:cTn id="344" fill="hold" nodeType="afterGroup">
                            <p:stCondLst>
                              <p:cond delay="1000"/>
                            </p:stCondLst>
                            <p:childTnLst>
                              <p:par>
                                <p:cTn id="345" presetID="1" presetClass="entr" presetSubtype="0" fill="hold" nodeType="afterEffect">
                                  <p:stCondLst>
                                    <p:cond delay="0"/>
                                  </p:stCondLst>
                                  <p:childTnLst>
                                    <p:set>
                                      <p:cBhvr>
                                        <p:cTn id="346" dur="1" fill="hold">
                                          <p:stCondLst>
                                            <p:cond delay="499"/>
                                          </p:stCondLst>
                                        </p:cTn>
                                        <p:tgtEl>
                                          <p:spTgt spid="33039"/>
                                        </p:tgtEl>
                                        <p:attrNameLst>
                                          <p:attrName>style.visibility</p:attrName>
                                        </p:attrNameLst>
                                      </p:cBhvr>
                                      <p:to>
                                        <p:strVal val="visible"/>
                                      </p:to>
                                    </p:set>
                                  </p:childTnLst>
                                  <p:subTnLst>
                                    <p:set>
                                      <p:cBhvr override="childStyle">
                                        <p:cTn dur="1" fill="hold" display="0" masterRel="sameClick" afterEffect="1">
                                          <p:stCondLst>
                                            <p:cond evt="end" delay="0">
                                              <p:tn val="345"/>
                                            </p:cond>
                                          </p:stCondLst>
                                        </p:cTn>
                                        <p:tgtEl>
                                          <p:spTgt spid="33039"/>
                                        </p:tgtEl>
                                        <p:attrNameLst>
                                          <p:attrName>style.visibility</p:attrName>
                                        </p:attrNameLst>
                                      </p:cBhvr>
                                      <p:to>
                                        <p:strVal val="hidden"/>
                                      </p:to>
                                    </p:set>
                                  </p:subTnLst>
                                </p:cTn>
                              </p:par>
                            </p:childTnLst>
                          </p:cTn>
                        </p:par>
                        <p:par>
                          <p:cTn id="347" fill="hold" nodeType="afterGroup">
                            <p:stCondLst>
                              <p:cond delay="1500"/>
                            </p:stCondLst>
                            <p:childTnLst>
                              <p:par>
                                <p:cTn id="348" presetID="1" presetClass="entr" presetSubtype="0" fill="hold" grpId="0" nodeType="afterEffect">
                                  <p:stCondLst>
                                    <p:cond delay="0"/>
                                  </p:stCondLst>
                                  <p:childTnLst>
                                    <p:set>
                                      <p:cBhvr>
                                        <p:cTn id="349" dur="1" fill="hold">
                                          <p:stCondLst>
                                            <p:cond delay="499"/>
                                          </p:stCondLst>
                                        </p:cTn>
                                        <p:tgtEl>
                                          <p:spTgt spid="33040"/>
                                        </p:tgtEl>
                                        <p:attrNameLst>
                                          <p:attrName>style.visibility</p:attrName>
                                        </p:attrNameLst>
                                      </p:cBhvr>
                                      <p:to>
                                        <p:strVal val="visible"/>
                                      </p:to>
                                    </p:set>
                                  </p:childTnLst>
                                </p:cTn>
                              </p:par>
                            </p:childTnLst>
                          </p:cTn>
                        </p:par>
                        <p:par>
                          <p:cTn id="350" fill="hold" nodeType="afterGroup">
                            <p:stCondLst>
                              <p:cond delay="2000"/>
                            </p:stCondLst>
                            <p:childTnLst>
                              <p:par>
                                <p:cTn id="351" presetID="1" presetClass="entr" presetSubtype="0" fill="hold" nodeType="afterEffect">
                                  <p:stCondLst>
                                    <p:cond delay="0"/>
                                  </p:stCondLst>
                                  <p:childTnLst>
                                    <p:set>
                                      <p:cBhvr>
                                        <p:cTn id="352" dur="1" fill="hold">
                                          <p:stCondLst>
                                            <p:cond delay="499"/>
                                          </p:stCondLst>
                                        </p:cTn>
                                        <p:tgtEl>
                                          <p:spTgt spid="33041"/>
                                        </p:tgtEl>
                                        <p:attrNameLst>
                                          <p:attrName>style.visibility</p:attrName>
                                        </p:attrNameLst>
                                      </p:cBhvr>
                                      <p:to>
                                        <p:strVal val="visible"/>
                                      </p:to>
                                    </p:set>
                                  </p:childTnLst>
                                  <p:subTnLst>
                                    <p:set>
                                      <p:cBhvr override="childStyle">
                                        <p:cTn dur="1" fill="hold" display="0" masterRel="sameClick" afterEffect="1">
                                          <p:stCondLst>
                                            <p:cond evt="end" delay="0">
                                              <p:tn val="351"/>
                                            </p:cond>
                                          </p:stCondLst>
                                        </p:cTn>
                                        <p:tgtEl>
                                          <p:spTgt spid="33041"/>
                                        </p:tgtEl>
                                        <p:attrNameLst>
                                          <p:attrName>style.visibility</p:attrName>
                                        </p:attrNameLst>
                                      </p:cBhvr>
                                      <p:to>
                                        <p:strVal val="hidden"/>
                                      </p:to>
                                    </p:set>
                                  </p:subTnLst>
                                </p:cTn>
                              </p:par>
                            </p:childTnLst>
                          </p:cTn>
                        </p:par>
                        <p:par>
                          <p:cTn id="353" fill="hold" nodeType="afterGroup">
                            <p:stCondLst>
                              <p:cond delay="2500"/>
                            </p:stCondLst>
                            <p:childTnLst>
                              <p:par>
                                <p:cTn id="354" presetID="1" presetClass="entr" presetSubtype="0" fill="hold" grpId="0" nodeType="afterEffect">
                                  <p:stCondLst>
                                    <p:cond delay="0"/>
                                  </p:stCondLst>
                                  <p:childTnLst>
                                    <p:set>
                                      <p:cBhvr>
                                        <p:cTn id="355" dur="1" fill="hold">
                                          <p:stCondLst>
                                            <p:cond delay="499"/>
                                          </p:stCondLst>
                                        </p:cTn>
                                        <p:tgtEl>
                                          <p:spTgt spid="33042"/>
                                        </p:tgtEl>
                                        <p:attrNameLst>
                                          <p:attrName>style.visibility</p:attrName>
                                        </p:attrNameLst>
                                      </p:cBhvr>
                                      <p:to>
                                        <p:strVal val="visible"/>
                                      </p:to>
                                    </p:set>
                                  </p:childTnLst>
                                </p:cTn>
                              </p:par>
                            </p:childTnLst>
                          </p:cTn>
                        </p:par>
                        <p:par>
                          <p:cTn id="356" fill="hold" nodeType="afterGroup">
                            <p:stCondLst>
                              <p:cond delay="3000"/>
                            </p:stCondLst>
                            <p:childTnLst>
                              <p:par>
                                <p:cTn id="357" presetID="1" presetClass="entr" presetSubtype="0" fill="hold" grpId="0" nodeType="afterEffect">
                                  <p:stCondLst>
                                    <p:cond delay="0"/>
                                  </p:stCondLst>
                                  <p:childTnLst>
                                    <p:set>
                                      <p:cBhvr>
                                        <p:cTn id="358" dur="1" fill="hold">
                                          <p:stCondLst>
                                            <p:cond delay="499"/>
                                          </p:stCondLst>
                                        </p:cTn>
                                        <p:tgtEl>
                                          <p:spTgt spid="33043"/>
                                        </p:tgtEl>
                                        <p:attrNameLst>
                                          <p:attrName>style.visibility</p:attrName>
                                        </p:attrNameLst>
                                      </p:cBhvr>
                                      <p:to>
                                        <p:strVal val="visible"/>
                                      </p:to>
                                    </p:set>
                                  </p:childTnLst>
                                </p:cTn>
                              </p:par>
                            </p:childTnLst>
                          </p:cTn>
                        </p:par>
                        <p:par>
                          <p:cTn id="359" fill="hold" nodeType="afterGroup">
                            <p:stCondLst>
                              <p:cond delay="3500"/>
                            </p:stCondLst>
                            <p:childTnLst>
                              <p:par>
                                <p:cTn id="360" presetID="1" presetClass="entr" presetSubtype="0" fill="hold" grpId="0" nodeType="afterEffect">
                                  <p:stCondLst>
                                    <p:cond delay="0"/>
                                  </p:stCondLst>
                                  <p:childTnLst>
                                    <p:set>
                                      <p:cBhvr>
                                        <p:cTn id="361" dur="1" fill="hold">
                                          <p:stCondLst>
                                            <p:cond delay="499"/>
                                          </p:stCondLst>
                                        </p:cTn>
                                        <p:tgtEl>
                                          <p:spTgt spid="33044"/>
                                        </p:tgtEl>
                                        <p:attrNameLst>
                                          <p:attrName>style.visibility</p:attrName>
                                        </p:attrNameLst>
                                      </p:cBhvr>
                                      <p:to>
                                        <p:strVal val="visible"/>
                                      </p:to>
                                    </p:set>
                                  </p:childTnLst>
                                </p:cTn>
                              </p:par>
                            </p:childTnLst>
                          </p:cTn>
                        </p:par>
                        <p:par>
                          <p:cTn id="362" fill="hold" nodeType="afterGroup">
                            <p:stCondLst>
                              <p:cond delay="4000"/>
                            </p:stCondLst>
                            <p:childTnLst>
                              <p:par>
                                <p:cTn id="363" presetID="1" presetClass="entr" presetSubtype="0" fill="hold" grpId="0" nodeType="afterEffect">
                                  <p:stCondLst>
                                    <p:cond delay="0"/>
                                  </p:stCondLst>
                                  <p:childTnLst>
                                    <p:set>
                                      <p:cBhvr>
                                        <p:cTn id="364" dur="1" fill="hold">
                                          <p:stCondLst>
                                            <p:cond delay="499"/>
                                          </p:stCondLst>
                                        </p:cTn>
                                        <p:tgtEl>
                                          <p:spTgt spid="33045"/>
                                        </p:tgtEl>
                                        <p:attrNameLst>
                                          <p:attrName>style.visibility</p:attrName>
                                        </p:attrNameLst>
                                      </p:cBhvr>
                                      <p:to>
                                        <p:strVal val="visible"/>
                                      </p:to>
                                    </p:set>
                                  </p:childTnLst>
                                </p:cTn>
                              </p:par>
                            </p:childTnLst>
                          </p:cTn>
                        </p:par>
                        <p:par>
                          <p:cTn id="365" fill="hold" nodeType="afterGroup">
                            <p:stCondLst>
                              <p:cond delay="4500"/>
                            </p:stCondLst>
                            <p:childTnLst>
                              <p:par>
                                <p:cTn id="366" presetID="1" presetClass="entr" presetSubtype="0" fill="hold" grpId="0" nodeType="afterEffect">
                                  <p:stCondLst>
                                    <p:cond delay="0"/>
                                  </p:stCondLst>
                                  <p:childTnLst>
                                    <p:set>
                                      <p:cBhvr>
                                        <p:cTn id="367" dur="1" fill="hold">
                                          <p:stCondLst>
                                            <p:cond delay="499"/>
                                          </p:stCondLst>
                                        </p:cTn>
                                        <p:tgtEl>
                                          <p:spTgt spid="33046"/>
                                        </p:tgtEl>
                                        <p:attrNameLst>
                                          <p:attrName>style.visibility</p:attrName>
                                        </p:attrNameLst>
                                      </p:cBhvr>
                                      <p:to>
                                        <p:strVal val="visible"/>
                                      </p:to>
                                    </p:set>
                                  </p:childTnLst>
                                </p:cTn>
                              </p:par>
                            </p:childTnLst>
                          </p:cTn>
                        </p:par>
                        <p:par>
                          <p:cTn id="368" fill="hold" nodeType="afterGroup">
                            <p:stCondLst>
                              <p:cond delay="5000"/>
                            </p:stCondLst>
                            <p:childTnLst>
                              <p:par>
                                <p:cTn id="369" presetID="1" presetClass="entr" presetSubtype="0" fill="hold" grpId="0" nodeType="afterEffect">
                                  <p:stCondLst>
                                    <p:cond delay="0"/>
                                  </p:stCondLst>
                                  <p:childTnLst>
                                    <p:set>
                                      <p:cBhvr>
                                        <p:cTn id="370" dur="1" fill="hold">
                                          <p:stCondLst>
                                            <p:cond delay="499"/>
                                          </p:stCondLst>
                                        </p:cTn>
                                        <p:tgtEl>
                                          <p:spTgt spid="33047"/>
                                        </p:tgtEl>
                                        <p:attrNameLst>
                                          <p:attrName>style.visibility</p:attrName>
                                        </p:attrNameLst>
                                      </p:cBhvr>
                                      <p:to>
                                        <p:strVal val="visible"/>
                                      </p:to>
                                    </p:set>
                                  </p:childTnLst>
                                </p:cTn>
                              </p:par>
                            </p:childTnLst>
                          </p:cTn>
                        </p:par>
                        <p:par>
                          <p:cTn id="371" fill="hold" nodeType="afterGroup">
                            <p:stCondLst>
                              <p:cond delay="5500"/>
                            </p:stCondLst>
                            <p:childTnLst>
                              <p:par>
                                <p:cTn id="372" presetID="1" presetClass="entr" presetSubtype="0" fill="hold" grpId="0" nodeType="afterEffect">
                                  <p:stCondLst>
                                    <p:cond delay="0"/>
                                  </p:stCondLst>
                                  <p:childTnLst>
                                    <p:set>
                                      <p:cBhvr>
                                        <p:cTn id="373" dur="1" fill="hold">
                                          <p:stCondLst>
                                            <p:cond delay="499"/>
                                          </p:stCondLst>
                                        </p:cTn>
                                        <p:tgtEl>
                                          <p:spTgt spid="33049"/>
                                        </p:tgtEl>
                                        <p:attrNameLst>
                                          <p:attrName>style.visibility</p:attrName>
                                        </p:attrNameLst>
                                      </p:cBhvr>
                                      <p:to>
                                        <p:strVal val="visible"/>
                                      </p:to>
                                    </p:set>
                                  </p:childTnLst>
                                </p:cTn>
                              </p:par>
                            </p:childTnLst>
                          </p:cTn>
                        </p:par>
                        <p:par>
                          <p:cTn id="374" fill="hold" nodeType="afterGroup">
                            <p:stCondLst>
                              <p:cond delay="6000"/>
                            </p:stCondLst>
                            <p:childTnLst>
                              <p:par>
                                <p:cTn id="375" presetID="1" presetClass="entr" presetSubtype="0" fill="hold" grpId="0" nodeType="afterEffect">
                                  <p:stCondLst>
                                    <p:cond delay="0"/>
                                  </p:stCondLst>
                                  <p:childTnLst>
                                    <p:set>
                                      <p:cBhvr>
                                        <p:cTn id="376" dur="1" fill="hold">
                                          <p:stCondLst>
                                            <p:cond delay="499"/>
                                          </p:stCondLst>
                                        </p:cTn>
                                        <p:tgtEl>
                                          <p:spTgt spid="33050"/>
                                        </p:tgtEl>
                                        <p:attrNameLst>
                                          <p:attrName>style.visibility</p:attrName>
                                        </p:attrNameLst>
                                      </p:cBhvr>
                                      <p:to>
                                        <p:strVal val="visible"/>
                                      </p:to>
                                    </p:set>
                                  </p:childTnLst>
                                </p:cTn>
                              </p:par>
                            </p:childTnLst>
                          </p:cTn>
                        </p:par>
                        <p:par>
                          <p:cTn id="377" fill="hold" nodeType="afterGroup">
                            <p:stCondLst>
                              <p:cond delay="6500"/>
                            </p:stCondLst>
                            <p:childTnLst>
                              <p:par>
                                <p:cTn id="378" presetID="1" presetClass="entr" presetSubtype="0" fill="hold" grpId="0" nodeType="afterEffect">
                                  <p:stCondLst>
                                    <p:cond delay="0"/>
                                  </p:stCondLst>
                                  <p:childTnLst>
                                    <p:set>
                                      <p:cBhvr>
                                        <p:cTn id="379" dur="1" fill="hold">
                                          <p:stCondLst>
                                            <p:cond delay="499"/>
                                          </p:stCondLst>
                                        </p:cTn>
                                        <p:tgtEl>
                                          <p:spTgt spid="33052"/>
                                        </p:tgtEl>
                                        <p:attrNameLst>
                                          <p:attrName>style.visibility</p:attrName>
                                        </p:attrNameLst>
                                      </p:cBhvr>
                                      <p:to>
                                        <p:strVal val="visible"/>
                                      </p:to>
                                    </p:set>
                                  </p:childTnLst>
                                </p:cTn>
                              </p:par>
                            </p:childTnLst>
                          </p:cTn>
                        </p:par>
                        <p:par>
                          <p:cTn id="380" fill="hold" nodeType="afterGroup">
                            <p:stCondLst>
                              <p:cond delay="7000"/>
                            </p:stCondLst>
                            <p:childTnLst>
                              <p:par>
                                <p:cTn id="381" presetID="1" presetClass="entr" presetSubtype="0" fill="hold" grpId="0" nodeType="afterEffect">
                                  <p:stCondLst>
                                    <p:cond delay="0"/>
                                  </p:stCondLst>
                                  <p:childTnLst>
                                    <p:set>
                                      <p:cBhvr>
                                        <p:cTn id="382" dur="1" fill="hold">
                                          <p:stCondLst>
                                            <p:cond delay="499"/>
                                          </p:stCondLst>
                                        </p:cTn>
                                        <p:tgtEl>
                                          <p:spTgt spid="33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nimBg="1" autoUpdateAnimBg="0"/>
      <p:bldP spid="32771" grpId="0" animBg="1" autoUpdateAnimBg="0"/>
      <p:bldP spid="32772" grpId="0" animBg="1" autoUpdateAnimBg="0"/>
      <p:bldP spid="32773" grpId="0" animBg="1" autoUpdateAnimBg="0"/>
      <p:bldP spid="32774" grpId="0" animBg="1" autoUpdateAnimBg="0"/>
      <p:bldP spid="32775" grpId="0" animBg="1" autoUpdateAnimBg="0"/>
      <p:bldP spid="32776" grpId="0" animBg="1" autoUpdateAnimBg="0"/>
      <p:bldP spid="32777" grpId="0" animBg="1" autoUpdateAnimBg="0"/>
      <p:bldP spid="32778" grpId="0" animBg="1" autoUpdateAnimBg="0"/>
      <p:bldP spid="32779" grpId="0" animBg="1" autoUpdateAnimBg="0"/>
      <p:bldP spid="32780" grpId="0" animBg="1" autoUpdateAnimBg="0"/>
      <p:bldP spid="32781" grpId="0" animBg="1" autoUpdateAnimBg="0"/>
      <p:bldP spid="32792" grpId="0" animBg="1" autoUpdateAnimBg="0"/>
      <p:bldP spid="32794" grpId="0" animBg="1" autoUpdateAnimBg="0"/>
      <p:bldP spid="32798" grpId="0" animBg="1" autoUpdateAnimBg="0"/>
      <p:bldP spid="32850" grpId="0" autoUpdateAnimBg="0"/>
      <p:bldP spid="32851" grpId="0" autoUpdateAnimBg="0"/>
      <p:bldP spid="32852" grpId="0" autoUpdateAnimBg="0"/>
      <p:bldP spid="32853" grpId="0" autoUpdateAnimBg="0"/>
      <p:bldP spid="32854" grpId="0" autoUpdateAnimBg="0"/>
      <p:bldP spid="32860" grpId="0" animBg="1" autoUpdateAnimBg="0"/>
      <p:bldP spid="32861" grpId="0" animBg="1" autoUpdateAnimBg="0"/>
      <p:bldP spid="32862" grpId="0" animBg="1" autoUpdateAnimBg="0"/>
      <p:bldP spid="32863" grpId="0" animBg="1" autoUpdateAnimBg="0"/>
      <p:bldP spid="32864" grpId="0" animBg="1" autoUpdateAnimBg="0"/>
      <p:bldP spid="32866" grpId="0" animBg="1" autoUpdateAnimBg="0"/>
      <p:bldP spid="32867" grpId="0" animBg="1" autoUpdateAnimBg="0"/>
      <p:bldP spid="32870" grpId="0" animBg="1" autoUpdateAnimBg="0"/>
      <p:bldP spid="32871" grpId="0" animBg="1" autoUpdateAnimBg="0"/>
      <p:bldP spid="32957" grpId="0" animBg="1" autoUpdateAnimBg="0"/>
      <p:bldP spid="32958" grpId="0" animBg="1" autoUpdateAnimBg="0"/>
      <p:bldP spid="32960" grpId="0" autoUpdateAnimBg="0"/>
      <p:bldP spid="32961" grpId="0" autoUpdateAnimBg="0"/>
      <p:bldP spid="32962" grpId="0" animBg="1" autoUpdateAnimBg="0"/>
      <p:bldP spid="32963" grpId="0" animBg="1" autoUpdateAnimBg="0"/>
      <p:bldP spid="32964" grpId="0" animBg="1" autoUpdateAnimBg="0"/>
      <p:bldP spid="32970" grpId="0" animBg="1" autoUpdateAnimBg="0"/>
      <p:bldP spid="32971" grpId="0" animBg="1" autoUpdateAnimBg="0"/>
      <p:bldP spid="32972" grpId="0" animBg="1" autoUpdateAnimBg="0"/>
      <p:bldP spid="32973" grpId="0" animBg="1" autoUpdateAnimBg="0"/>
      <p:bldP spid="32975" grpId="0" animBg="1" autoUpdateAnimBg="0"/>
      <p:bldP spid="32977" grpId="0" animBg="1" autoUpdateAnimBg="0"/>
      <p:bldP spid="32978" grpId="0" animBg="1" autoUpdateAnimBg="0"/>
      <p:bldP spid="32979" grpId="0" animBg="1" autoUpdateAnimBg="0"/>
      <p:bldP spid="32986" grpId="0" animBg="1" autoUpdateAnimBg="0"/>
      <p:bldP spid="32987" grpId="0" animBg="1" autoUpdateAnimBg="0"/>
      <p:bldP spid="32988" grpId="0" animBg="1" autoUpdateAnimBg="0"/>
      <p:bldP spid="32989" grpId="0" animBg="1" autoUpdateAnimBg="0"/>
      <p:bldP spid="32991" grpId="0" animBg="1" autoUpdateAnimBg="0"/>
      <p:bldP spid="32994" grpId="0" animBg="1" autoUpdateAnimBg="0"/>
      <p:bldP spid="32995" grpId="0" animBg="1" autoUpdateAnimBg="0"/>
      <p:bldP spid="32996" grpId="0" animBg="1" autoUpdateAnimBg="0"/>
      <p:bldP spid="32997" grpId="0" animBg="1" autoUpdateAnimBg="0"/>
      <p:bldP spid="32998" grpId="0" animBg="1" autoUpdateAnimBg="0"/>
      <p:bldP spid="33000" grpId="0" animBg="1" autoUpdateAnimBg="0"/>
      <p:bldP spid="33001" grpId="0" animBg="1" autoUpdateAnimBg="0"/>
      <p:bldP spid="33002" grpId="0" animBg="1" autoUpdateAnimBg="0"/>
      <p:bldP spid="33003" grpId="0" animBg="1" autoUpdateAnimBg="0"/>
      <p:bldP spid="33004" grpId="0" animBg="1" autoUpdateAnimBg="0"/>
      <p:bldP spid="33006" grpId="0" animBg="1" autoUpdateAnimBg="0"/>
      <p:bldP spid="33008" grpId="0" animBg="1" autoUpdateAnimBg="0"/>
      <p:bldP spid="33010" grpId="0" animBg="1" autoUpdateAnimBg="0"/>
      <p:bldP spid="33011" grpId="0" animBg="1" autoUpdateAnimBg="0"/>
      <p:bldP spid="33012" grpId="0" animBg="1" autoUpdateAnimBg="0"/>
      <p:bldP spid="33013" grpId="0" animBg="1" autoUpdateAnimBg="0"/>
      <p:bldP spid="33014" grpId="0" animBg="1" autoUpdateAnimBg="0"/>
      <p:bldP spid="33015" grpId="0" animBg="1" autoUpdateAnimBg="0"/>
      <p:bldP spid="33018" grpId="0" animBg="1" autoUpdateAnimBg="0"/>
      <p:bldP spid="33020" grpId="0" animBg="1" autoUpdateAnimBg="0"/>
      <p:bldP spid="33022" grpId="0" animBg="1" autoUpdateAnimBg="0"/>
      <p:bldP spid="33024" grpId="0" animBg="1" autoUpdateAnimBg="0"/>
      <p:bldP spid="33025" grpId="0" animBg="1" autoUpdateAnimBg="0"/>
      <p:bldP spid="33026" grpId="0" animBg="1" autoUpdateAnimBg="0"/>
      <p:bldP spid="33027" grpId="0" animBg="1" autoUpdateAnimBg="0"/>
      <p:bldP spid="33028" grpId="0" animBg="1" autoUpdateAnimBg="0"/>
      <p:bldP spid="33029" grpId="0" animBg="1" autoUpdateAnimBg="0"/>
      <p:bldP spid="33032" grpId="0" animBg="1" autoUpdateAnimBg="0"/>
      <p:bldP spid="33033" grpId="0" animBg="1" autoUpdateAnimBg="0"/>
      <p:bldP spid="33034" grpId="0" animBg="1" autoUpdateAnimBg="0"/>
      <p:bldP spid="33035" grpId="0" animBg="1" autoUpdateAnimBg="0"/>
      <p:bldP spid="33036" grpId="0" animBg="1" autoUpdateAnimBg="0"/>
      <p:bldP spid="33038" grpId="0" animBg="1" autoUpdateAnimBg="0"/>
      <p:bldP spid="33040" grpId="0" animBg="1" autoUpdateAnimBg="0"/>
      <p:bldP spid="33042" grpId="0" animBg="1" autoUpdateAnimBg="0"/>
      <p:bldP spid="33043" grpId="0" animBg="1" autoUpdateAnimBg="0"/>
      <p:bldP spid="33044" grpId="0" animBg="1" autoUpdateAnimBg="0"/>
      <p:bldP spid="33045" grpId="0" animBg="1" autoUpdateAnimBg="0"/>
      <p:bldP spid="33046" grpId="0" animBg="1" autoUpdateAnimBg="0"/>
      <p:bldP spid="33047" grpId="0" animBg="1" autoUpdateAnimBg="0"/>
      <p:bldP spid="33048" grpId="0" animBg="1" autoUpdateAnimBg="0"/>
      <p:bldP spid="33049" grpId="0" animBg="1" autoUpdateAnimBg="0"/>
      <p:bldP spid="33050" grpId="0" animBg="1" autoUpdateAnimBg="0"/>
      <p:bldP spid="33051" grpId="0" animBg="1" autoUpdateAnimBg="0"/>
      <p:bldP spid="33052" grpId="0" animBg="1"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838" r="10053" b="8064"/>
          <a:stretch/>
        </p:blipFill>
        <p:spPr>
          <a:xfrm>
            <a:off x="251520" y="1844824"/>
            <a:ext cx="5035227" cy="4608512"/>
          </a:xfrm>
          <a:prstGeom prst="rect">
            <a:avLst/>
          </a:prstGeom>
        </p:spPr>
      </p:pic>
      <p:pic>
        <p:nvPicPr>
          <p:cNvPr id="3" name="Picture 2"/>
          <p:cNvPicPr>
            <a:picLocks noChangeAspect="1"/>
          </p:cNvPicPr>
          <p:nvPr/>
        </p:nvPicPr>
        <p:blipFill>
          <a:blip r:embed="rId3"/>
          <a:stretch>
            <a:fillRect/>
          </a:stretch>
        </p:blipFill>
        <p:spPr>
          <a:xfrm>
            <a:off x="4716017" y="1268760"/>
            <a:ext cx="4427984" cy="3024336"/>
          </a:xfrm>
          <a:prstGeom prst="rect">
            <a:avLst/>
          </a:prstGeom>
        </p:spPr>
      </p:pic>
      <p:sp>
        <p:nvSpPr>
          <p:cNvPr id="4" name="Rectangle 3"/>
          <p:cNvSpPr/>
          <p:nvPr/>
        </p:nvSpPr>
        <p:spPr>
          <a:xfrm>
            <a:off x="1259632" y="395953"/>
            <a:ext cx="6774227" cy="584775"/>
          </a:xfrm>
          <a:prstGeom prst="rect">
            <a:avLst/>
          </a:prstGeom>
        </p:spPr>
        <p:txBody>
          <a:bodyPr wrap="none">
            <a:spAutoFit/>
          </a:bodyPr>
          <a:lstStyle/>
          <a:p>
            <a:r>
              <a:rPr lang="en-IN" sz="3200" b="1" dirty="0"/>
              <a:t>Iterative Deepening Depth-First Search</a:t>
            </a:r>
          </a:p>
        </p:txBody>
      </p:sp>
    </p:spTree>
    <p:extLst>
      <p:ext uri="{BB962C8B-B14F-4D97-AF65-F5344CB8AC3E}">
        <p14:creationId xmlns:p14="http://schemas.microsoft.com/office/powerpoint/2010/main" val="335838066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en-US" sz="3600" smtClean="0"/>
              <a:t>Find the route from S to G using BFS.</a:t>
            </a:r>
            <a:endParaRPr lang="en-IN" altLang="en-US" sz="3600" smtClean="0"/>
          </a:p>
        </p:txBody>
      </p:sp>
      <p:sp>
        <p:nvSpPr>
          <p:cNvPr id="72707" name="Content Placeholder 2"/>
          <p:cNvSpPr>
            <a:spLocks noGrp="1"/>
          </p:cNvSpPr>
          <p:nvPr>
            <p:ph idx="1"/>
          </p:nvPr>
        </p:nvSpPr>
        <p:spPr/>
        <p:txBody>
          <a:bodyPr/>
          <a:lstStyle/>
          <a:p>
            <a:endParaRPr lang="en-IN" altLang="en-US" dirty="0" smtClean="0"/>
          </a:p>
        </p:txBody>
      </p:sp>
      <p:pic>
        <p:nvPicPr>
          <p:cNvPr id="7270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676400"/>
            <a:ext cx="4657725" cy="411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932040" y="4149080"/>
            <a:ext cx="432048" cy="400110"/>
          </a:xfrm>
          <a:prstGeom prst="rect">
            <a:avLst/>
          </a:prstGeom>
          <a:solidFill>
            <a:schemeClr val="bg1"/>
          </a:solidFill>
        </p:spPr>
        <p:txBody>
          <a:bodyPr wrap="square" rtlCol="0">
            <a:spAutoFit/>
          </a:bodyPr>
          <a:lstStyle/>
          <a:p>
            <a:r>
              <a:rPr lang="en-IN" sz="2000" b="1" dirty="0" smtClean="0"/>
              <a:t>6</a:t>
            </a:r>
            <a:endParaRPr lang="en-IN" sz="2000" b="1" dirty="0"/>
          </a:p>
        </p:txBody>
      </p:sp>
    </p:spTree>
    <p:extLst>
      <p:ext uri="{BB962C8B-B14F-4D97-AF65-F5344CB8AC3E}">
        <p14:creationId xmlns:p14="http://schemas.microsoft.com/office/powerpoint/2010/main" val="1646898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a:xfrm>
            <a:off x="1150938" y="214313"/>
            <a:ext cx="6773862" cy="852487"/>
          </a:xfrm>
        </p:spPr>
        <p:txBody>
          <a:bodyPr/>
          <a:lstStyle/>
          <a:p>
            <a:pPr algn="ctr" eaLnBrk="1" hangingPunct="1"/>
            <a:r>
              <a:rPr lang="en-US" altLang="en-US" dirty="0" smtClean="0">
                <a:latin typeface="Georgia" pitchFamily="18" charset="0"/>
              </a:rPr>
              <a:t>Tree search example</a:t>
            </a:r>
          </a:p>
        </p:txBody>
      </p:sp>
      <p:pic>
        <p:nvPicPr>
          <p:cNvPr id="34820" name="Picture 4" descr="search-map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524000"/>
            <a:ext cx="5705475"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23425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09600" y="609600"/>
            <a:ext cx="7772400" cy="1143000"/>
          </a:xfrm>
        </p:spPr>
        <p:txBody>
          <a:bodyPr/>
          <a:lstStyle/>
          <a:p>
            <a:r>
              <a:rPr lang="en-US" altLang="en-US" sz="2400"/>
              <a:t>Example for illustrating uninformed search strategies</a:t>
            </a:r>
          </a:p>
        </p:txBody>
      </p:sp>
      <p:grpSp>
        <p:nvGrpSpPr>
          <p:cNvPr id="31788" name="Group 44"/>
          <p:cNvGrpSpPr>
            <a:grpSpLocks/>
          </p:cNvGrpSpPr>
          <p:nvPr/>
        </p:nvGrpSpPr>
        <p:grpSpPr bwMode="auto">
          <a:xfrm>
            <a:off x="1295400" y="2057400"/>
            <a:ext cx="5334000" cy="3429000"/>
            <a:chOff x="816" y="1296"/>
            <a:chExt cx="3360" cy="2160"/>
          </a:xfrm>
        </p:grpSpPr>
        <p:grpSp>
          <p:nvGrpSpPr>
            <p:cNvPr id="31750" name="Group 6"/>
            <p:cNvGrpSpPr>
              <a:grpSpLocks/>
            </p:cNvGrpSpPr>
            <p:nvPr/>
          </p:nvGrpSpPr>
          <p:grpSpPr bwMode="auto">
            <a:xfrm>
              <a:off x="2544" y="1296"/>
              <a:ext cx="384" cy="384"/>
              <a:chOff x="4752" y="1056"/>
              <a:chExt cx="384" cy="384"/>
            </a:xfrm>
          </p:grpSpPr>
          <p:sp>
            <p:nvSpPr>
              <p:cNvPr id="31748" name="Oval 4"/>
              <p:cNvSpPr>
                <a:spLocks noChangeArrowheads="1"/>
              </p:cNvSpPr>
              <p:nvPr/>
            </p:nvSpPr>
            <p:spPr bwMode="auto">
              <a:xfrm>
                <a:off x="4752" y="1056"/>
                <a:ext cx="384" cy="384"/>
              </a:xfrm>
              <a:prstGeom prst="ellipse">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1749" name="Text Box 5"/>
              <p:cNvSpPr txBox="1">
                <a:spLocks noChangeArrowheads="1"/>
              </p:cNvSpPr>
              <p:nvPr/>
            </p:nvSpPr>
            <p:spPr bwMode="auto">
              <a:xfrm>
                <a:off x="4800" y="1056"/>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t>S</a:t>
                </a:r>
              </a:p>
            </p:txBody>
          </p:sp>
        </p:grpSp>
        <p:grpSp>
          <p:nvGrpSpPr>
            <p:cNvPr id="31751" name="Group 7"/>
            <p:cNvGrpSpPr>
              <a:grpSpLocks/>
            </p:cNvGrpSpPr>
            <p:nvPr/>
          </p:nvGrpSpPr>
          <p:grpSpPr bwMode="auto">
            <a:xfrm>
              <a:off x="3792" y="2160"/>
              <a:ext cx="384" cy="384"/>
              <a:chOff x="4752" y="1056"/>
              <a:chExt cx="384" cy="384"/>
            </a:xfrm>
          </p:grpSpPr>
          <p:sp>
            <p:nvSpPr>
              <p:cNvPr id="31752" name="Oval 8"/>
              <p:cNvSpPr>
                <a:spLocks noChangeArrowheads="1"/>
              </p:cNvSpPr>
              <p:nvPr/>
            </p:nvSpPr>
            <p:spPr bwMode="auto">
              <a:xfrm>
                <a:off x="4752" y="1056"/>
                <a:ext cx="384" cy="384"/>
              </a:xfrm>
              <a:prstGeom prst="ellipse">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1753" name="Text Box 9"/>
              <p:cNvSpPr txBox="1">
                <a:spLocks noChangeArrowheads="1"/>
              </p:cNvSpPr>
              <p:nvPr/>
            </p:nvSpPr>
            <p:spPr bwMode="auto">
              <a:xfrm>
                <a:off x="4800" y="1056"/>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t>C</a:t>
                </a:r>
              </a:p>
            </p:txBody>
          </p:sp>
        </p:grpSp>
        <p:grpSp>
          <p:nvGrpSpPr>
            <p:cNvPr id="31754" name="Group 10"/>
            <p:cNvGrpSpPr>
              <a:grpSpLocks/>
            </p:cNvGrpSpPr>
            <p:nvPr/>
          </p:nvGrpSpPr>
          <p:grpSpPr bwMode="auto">
            <a:xfrm>
              <a:off x="2688" y="2160"/>
              <a:ext cx="384" cy="384"/>
              <a:chOff x="4752" y="1056"/>
              <a:chExt cx="384" cy="384"/>
            </a:xfrm>
          </p:grpSpPr>
          <p:sp>
            <p:nvSpPr>
              <p:cNvPr id="31755" name="Oval 11"/>
              <p:cNvSpPr>
                <a:spLocks noChangeArrowheads="1"/>
              </p:cNvSpPr>
              <p:nvPr/>
            </p:nvSpPr>
            <p:spPr bwMode="auto">
              <a:xfrm>
                <a:off x="4752" y="1056"/>
                <a:ext cx="384" cy="384"/>
              </a:xfrm>
              <a:prstGeom prst="ellipse">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1756" name="Text Box 12"/>
              <p:cNvSpPr txBox="1">
                <a:spLocks noChangeArrowheads="1"/>
              </p:cNvSpPr>
              <p:nvPr/>
            </p:nvSpPr>
            <p:spPr bwMode="auto">
              <a:xfrm>
                <a:off x="4800" y="1056"/>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t>B</a:t>
                </a:r>
              </a:p>
            </p:txBody>
          </p:sp>
        </p:grpSp>
        <p:grpSp>
          <p:nvGrpSpPr>
            <p:cNvPr id="31757" name="Group 13"/>
            <p:cNvGrpSpPr>
              <a:grpSpLocks/>
            </p:cNvGrpSpPr>
            <p:nvPr/>
          </p:nvGrpSpPr>
          <p:grpSpPr bwMode="auto">
            <a:xfrm>
              <a:off x="1680" y="2160"/>
              <a:ext cx="384" cy="384"/>
              <a:chOff x="4752" y="1056"/>
              <a:chExt cx="384" cy="384"/>
            </a:xfrm>
          </p:grpSpPr>
          <p:sp>
            <p:nvSpPr>
              <p:cNvPr id="31758" name="Oval 14"/>
              <p:cNvSpPr>
                <a:spLocks noChangeArrowheads="1"/>
              </p:cNvSpPr>
              <p:nvPr/>
            </p:nvSpPr>
            <p:spPr bwMode="auto">
              <a:xfrm>
                <a:off x="4752" y="1056"/>
                <a:ext cx="384" cy="384"/>
              </a:xfrm>
              <a:prstGeom prst="ellipse">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1759" name="Text Box 15"/>
              <p:cNvSpPr txBox="1">
                <a:spLocks noChangeArrowheads="1"/>
              </p:cNvSpPr>
              <p:nvPr/>
            </p:nvSpPr>
            <p:spPr bwMode="auto">
              <a:xfrm>
                <a:off x="4800" y="1056"/>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t>A</a:t>
                </a:r>
              </a:p>
            </p:txBody>
          </p:sp>
        </p:grpSp>
        <p:grpSp>
          <p:nvGrpSpPr>
            <p:cNvPr id="31760" name="Group 16"/>
            <p:cNvGrpSpPr>
              <a:grpSpLocks/>
            </p:cNvGrpSpPr>
            <p:nvPr/>
          </p:nvGrpSpPr>
          <p:grpSpPr bwMode="auto">
            <a:xfrm>
              <a:off x="816" y="3024"/>
              <a:ext cx="384" cy="384"/>
              <a:chOff x="4752" y="1056"/>
              <a:chExt cx="384" cy="384"/>
            </a:xfrm>
          </p:grpSpPr>
          <p:sp>
            <p:nvSpPr>
              <p:cNvPr id="31761" name="Oval 17"/>
              <p:cNvSpPr>
                <a:spLocks noChangeArrowheads="1"/>
              </p:cNvSpPr>
              <p:nvPr/>
            </p:nvSpPr>
            <p:spPr bwMode="auto">
              <a:xfrm>
                <a:off x="4752" y="1056"/>
                <a:ext cx="384" cy="384"/>
              </a:xfrm>
              <a:prstGeom prst="ellipse">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1762" name="Text Box 18"/>
              <p:cNvSpPr txBox="1">
                <a:spLocks noChangeArrowheads="1"/>
              </p:cNvSpPr>
              <p:nvPr/>
            </p:nvSpPr>
            <p:spPr bwMode="auto">
              <a:xfrm>
                <a:off x="4800" y="1056"/>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t>D</a:t>
                </a:r>
              </a:p>
            </p:txBody>
          </p:sp>
        </p:grpSp>
        <p:grpSp>
          <p:nvGrpSpPr>
            <p:cNvPr id="31763" name="Group 19"/>
            <p:cNvGrpSpPr>
              <a:grpSpLocks/>
            </p:cNvGrpSpPr>
            <p:nvPr/>
          </p:nvGrpSpPr>
          <p:grpSpPr bwMode="auto">
            <a:xfrm>
              <a:off x="2688" y="3072"/>
              <a:ext cx="384" cy="384"/>
              <a:chOff x="4752" y="1056"/>
              <a:chExt cx="384" cy="384"/>
            </a:xfrm>
          </p:grpSpPr>
          <p:sp>
            <p:nvSpPr>
              <p:cNvPr id="31764" name="Oval 20"/>
              <p:cNvSpPr>
                <a:spLocks noChangeArrowheads="1"/>
              </p:cNvSpPr>
              <p:nvPr/>
            </p:nvSpPr>
            <p:spPr bwMode="auto">
              <a:xfrm>
                <a:off x="4752" y="1056"/>
                <a:ext cx="384" cy="384"/>
              </a:xfrm>
              <a:prstGeom prst="ellipse">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1765" name="Text Box 21"/>
              <p:cNvSpPr txBox="1">
                <a:spLocks noChangeArrowheads="1"/>
              </p:cNvSpPr>
              <p:nvPr/>
            </p:nvSpPr>
            <p:spPr bwMode="auto">
              <a:xfrm>
                <a:off x="4800" y="1056"/>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t>G</a:t>
                </a:r>
              </a:p>
            </p:txBody>
          </p:sp>
        </p:grpSp>
        <p:grpSp>
          <p:nvGrpSpPr>
            <p:cNvPr id="31766" name="Group 22"/>
            <p:cNvGrpSpPr>
              <a:grpSpLocks/>
            </p:cNvGrpSpPr>
            <p:nvPr/>
          </p:nvGrpSpPr>
          <p:grpSpPr bwMode="auto">
            <a:xfrm>
              <a:off x="1728" y="3024"/>
              <a:ext cx="384" cy="384"/>
              <a:chOff x="4752" y="1056"/>
              <a:chExt cx="384" cy="384"/>
            </a:xfrm>
          </p:grpSpPr>
          <p:sp>
            <p:nvSpPr>
              <p:cNvPr id="31767" name="Oval 23"/>
              <p:cNvSpPr>
                <a:spLocks noChangeArrowheads="1"/>
              </p:cNvSpPr>
              <p:nvPr/>
            </p:nvSpPr>
            <p:spPr bwMode="auto">
              <a:xfrm>
                <a:off x="4752" y="1056"/>
                <a:ext cx="384" cy="384"/>
              </a:xfrm>
              <a:prstGeom prst="ellipse">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1768" name="Text Box 24"/>
              <p:cNvSpPr txBox="1">
                <a:spLocks noChangeArrowheads="1"/>
              </p:cNvSpPr>
              <p:nvPr/>
            </p:nvSpPr>
            <p:spPr bwMode="auto">
              <a:xfrm>
                <a:off x="4800" y="1056"/>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t>E</a:t>
                </a:r>
              </a:p>
            </p:txBody>
          </p:sp>
        </p:grpSp>
        <p:sp>
          <p:nvSpPr>
            <p:cNvPr id="31769" name="Line 25"/>
            <p:cNvSpPr>
              <a:spLocks noChangeShapeType="1"/>
            </p:cNvSpPr>
            <p:nvPr/>
          </p:nvSpPr>
          <p:spPr bwMode="auto">
            <a:xfrm flipH="1">
              <a:off x="2016" y="1632"/>
              <a:ext cx="528" cy="52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1770" name="Line 26"/>
            <p:cNvSpPr>
              <a:spLocks noChangeShapeType="1"/>
            </p:cNvSpPr>
            <p:nvPr/>
          </p:nvSpPr>
          <p:spPr bwMode="auto">
            <a:xfrm flipH="1">
              <a:off x="1872" y="2592"/>
              <a:ext cx="0" cy="432"/>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1771" name="Line 27"/>
            <p:cNvSpPr>
              <a:spLocks noChangeShapeType="1"/>
            </p:cNvSpPr>
            <p:nvPr/>
          </p:nvSpPr>
          <p:spPr bwMode="auto">
            <a:xfrm>
              <a:off x="2112" y="2544"/>
              <a:ext cx="624" cy="48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1772" name="Line 28"/>
            <p:cNvSpPr>
              <a:spLocks noChangeShapeType="1"/>
            </p:cNvSpPr>
            <p:nvPr/>
          </p:nvSpPr>
          <p:spPr bwMode="auto">
            <a:xfrm>
              <a:off x="2736" y="1728"/>
              <a:ext cx="96" cy="432"/>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1773" name="Line 29"/>
            <p:cNvSpPr>
              <a:spLocks noChangeShapeType="1"/>
            </p:cNvSpPr>
            <p:nvPr/>
          </p:nvSpPr>
          <p:spPr bwMode="auto">
            <a:xfrm>
              <a:off x="2880" y="1584"/>
              <a:ext cx="912" cy="576"/>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1775" name="Line 31"/>
            <p:cNvSpPr>
              <a:spLocks noChangeShapeType="1"/>
            </p:cNvSpPr>
            <p:nvPr/>
          </p:nvSpPr>
          <p:spPr bwMode="auto">
            <a:xfrm flipH="1">
              <a:off x="2880" y="2640"/>
              <a:ext cx="0" cy="432"/>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1776" name="Line 32"/>
            <p:cNvSpPr>
              <a:spLocks noChangeShapeType="1"/>
            </p:cNvSpPr>
            <p:nvPr/>
          </p:nvSpPr>
          <p:spPr bwMode="auto">
            <a:xfrm flipH="1">
              <a:off x="3120" y="2544"/>
              <a:ext cx="672" cy="576"/>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1777" name="Line 33"/>
            <p:cNvSpPr>
              <a:spLocks noChangeShapeType="1"/>
            </p:cNvSpPr>
            <p:nvPr/>
          </p:nvSpPr>
          <p:spPr bwMode="auto">
            <a:xfrm flipH="1">
              <a:off x="1152" y="2496"/>
              <a:ext cx="528" cy="52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1778" name="Text Box 34"/>
            <p:cNvSpPr txBox="1">
              <a:spLocks noChangeArrowheads="1"/>
            </p:cNvSpPr>
            <p:nvPr/>
          </p:nvSpPr>
          <p:spPr bwMode="auto">
            <a:xfrm>
              <a:off x="2112" y="1648"/>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solidFill>
                    <a:srgbClr val="FF0000"/>
                  </a:solidFill>
                </a:rPr>
                <a:t>3</a:t>
              </a:r>
            </a:p>
          </p:txBody>
        </p:sp>
        <p:sp>
          <p:nvSpPr>
            <p:cNvPr id="31779" name="Text Box 35"/>
            <p:cNvSpPr txBox="1">
              <a:spLocks noChangeArrowheads="1"/>
            </p:cNvSpPr>
            <p:nvPr/>
          </p:nvSpPr>
          <p:spPr bwMode="auto">
            <a:xfrm>
              <a:off x="2784" y="1696"/>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solidFill>
                    <a:srgbClr val="FF0000"/>
                  </a:solidFill>
                </a:rPr>
                <a:t>1</a:t>
              </a:r>
            </a:p>
          </p:txBody>
        </p:sp>
        <p:sp>
          <p:nvSpPr>
            <p:cNvPr id="31780" name="Text Box 36"/>
            <p:cNvSpPr txBox="1">
              <a:spLocks noChangeArrowheads="1"/>
            </p:cNvSpPr>
            <p:nvPr/>
          </p:nvSpPr>
          <p:spPr bwMode="auto">
            <a:xfrm>
              <a:off x="3312" y="1600"/>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solidFill>
                    <a:srgbClr val="FF0000"/>
                  </a:solidFill>
                </a:rPr>
                <a:t>8</a:t>
              </a:r>
            </a:p>
          </p:txBody>
        </p:sp>
        <p:sp>
          <p:nvSpPr>
            <p:cNvPr id="31781" name="Text Box 37"/>
            <p:cNvSpPr txBox="1">
              <a:spLocks noChangeArrowheads="1"/>
            </p:cNvSpPr>
            <p:nvPr/>
          </p:nvSpPr>
          <p:spPr bwMode="auto">
            <a:xfrm>
              <a:off x="2304" y="2464"/>
              <a:ext cx="3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solidFill>
                    <a:srgbClr val="FF0000"/>
                  </a:solidFill>
                </a:rPr>
                <a:t>15</a:t>
              </a:r>
            </a:p>
          </p:txBody>
        </p:sp>
        <p:sp>
          <p:nvSpPr>
            <p:cNvPr id="31782" name="Text Box 38"/>
            <p:cNvSpPr txBox="1">
              <a:spLocks noChangeArrowheads="1"/>
            </p:cNvSpPr>
            <p:nvPr/>
          </p:nvSpPr>
          <p:spPr bwMode="auto">
            <a:xfrm>
              <a:off x="2928" y="2608"/>
              <a:ext cx="3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solidFill>
                    <a:srgbClr val="FF0000"/>
                  </a:solidFill>
                </a:rPr>
                <a:t>20</a:t>
              </a:r>
            </a:p>
          </p:txBody>
        </p:sp>
        <p:sp>
          <p:nvSpPr>
            <p:cNvPr id="31783" name="Text Box 39"/>
            <p:cNvSpPr txBox="1">
              <a:spLocks noChangeArrowheads="1"/>
            </p:cNvSpPr>
            <p:nvPr/>
          </p:nvSpPr>
          <p:spPr bwMode="auto">
            <a:xfrm>
              <a:off x="3504" y="270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solidFill>
                    <a:srgbClr val="FF0000"/>
                  </a:solidFill>
                </a:rPr>
                <a:t>5</a:t>
              </a:r>
            </a:p>
          </p:txBody>
        </p:sp>
        <p:sp>
          <p:nvSpPr>
            <p:cNvPr id="31784" name="Text Box 40"/>
            <p:cNvSpPr txBox="1">
              <a:spLocks noChangeArrowheads="1"/>
            </p:cNvSpPr>
            <p:nvPr/>
          </p:nvSpPr>
          <p:spPr bwMode="auto">
            <a:xfrm>
              <a:off x="1296" y="2400"/>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solidFill>
                    <a:srgbClr val="FF0000"/>
                  </a:solidFill>
                </a:rPr>
                <a:t>3</a:t>
              </a:r>
            </a:p>
          </p:txBody>
        </p:sp>
        <p:sp>
          <p:nvSpPr>
            <p:cNvPr id="31785" name="Text Box 41"/>
            <p:cNvSpPr txBox="1">
              <a:spLocks noChangeArrowheads="1"/>
            </p:cNvSpPr>
            <p:nvPr/>
          </p:nvSpPr>
          <p:spPr bwMode="auto">
            <a:xfrm>
              <a:off x="1584" y="2608"/>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solidFill>
                    <a:srgbClr val="FF0000"/>
                  </a:solidFill>
                </a:rPr>
                <a:t>7</a:t>
              </a:r>
            </a:p>
          </p:txBody>
        </p:sp>
      </p:grpSp>
    </p:spTree>
    <p:extLst>
      <p:ext uri="{BB962C8B-B14F-4D97-AF65-F5344CB8AC3E}">
        <p14:creationId xmlns:p14="http://schemas.microsoft.com/office/powerpoint/2010/main" val="377108638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Example</a:t>
            </a:r>
            <a:endParaRPr lang="en-US" dirty="0">
              <a:latin typeface="Times New Roman" pitchFamily="18" charset="0"/>
              <a:cs typeface="Times New Roman" pitchFamily="18" charset="0"/>
            </a:endParaRPr>
          </a:p>
        </p:txBody>
      </p:sp>
      <p:pic>
        <p:nvPicPr>
          <p:cNvPr id="2050" name="Picture 2"/>
          <p:cNvPicPr>
            <a:picLocks noGrp="1" noChangeAspect="1" noChangeArrowheads="1"/>
          </p:cNvPicPr>
          <p:nvPr>
            <p:ph idx="1"/>
          </p:nvPr>
        </p:nvPicPr>
        <p:blipFill>
          <a:blip r:embed="rId2"/>
          <a:srcRect/>
          <a:stretch>
            <a:fillRect/>
          </a:stretch>
        </p:blipFill>
        <p:spPr bwMode="auto">
          <a:xfrm>
            <a:off x="762000" y="1524000"/>
            <a:ext cx="7467600" cy="4724400"/>
          </a:xfrm>
          <a:prstGeom prst="rect">
            <a:avLst/>
          </a:prstGeom>
          <a:noFill/>
          <a:ln w="9525">
            <a:noFill/>
            <a:miter lim="800000"/>
            <a:headEnd/>
            <a:tailEnd/>
          </a:ln>
          <a:effectLst/>
        </p:spPr>
      </p:pic>
    </p:spTree>
    <p:extLst>
      <p:ext uri="{BB962C8B-B14F-4D97-AF65-F5344CB8AC3E}">
        <p14:creationId xmlns:p14="http://schemas.microsoft.com/office/powerpoint/2010/main" val="313475380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a:xfrm>
            <a:off x="762000" y="304800"/>
            <a:ext cx="7793038" cy="852488"/>
          </a:xfrm>
        </p:spPr>
        <p:txBody>
          <a:bodyPr/>
          <a:lstStyle/>
          <a:p>
            <a:pPr algn="ctr" eaLnBrk="1" hangingPunct="1"/>
            <a:r>
              <a:rPr lang="en-US" altLang="en-US" smtClean="0">
                <a:latin typeface="Georgia" pitchFamily="18" charset="0"/>
              </a:rPr>
              <a:t>Summary of algorithms</a:t>
            </a:r>
          </a:p>
        </p:txBody>
      </p:sp>
      <p:pic>
        <p:nvPicPr>
          <p:cNvPr id="1026" name="Picture 2" descr="Bidirectional Search Algorithm In Artificial Intelligence With Example  Designer Sales, 42% OFF | smamandalahayu.sch.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8760"/>
            <a:ext cx="8934450" cy="52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2020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28610</TotalTime>
  <Words>2508</Words>
  <Application>Microsoft Office PowerPoint</Application>
  <PresentationFormat>On-screen Show (4:3)</PresentationFormat>
  <Paragraphs>444</Paragraphs>
  <Slides>92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Arial</vt:lpstr>
      <vt:lpstr>Calibri</vt:lpstr>
      <vt:lpstr>EUPJHO+Cambria</vt:lpstr>
      <vt:lpstr>Georgia</vt:lpstr>
      <vt:lpstr>Times New Roman</vt:lpstr>
      <vt:lpstr>Wingdings</vt:lpstr>
      <vt:lpstr>Office Theme</vt:lpstr>
      <vt:lpstr>Searching for Solutions-uninformed search techniques</vt:lpstr>
      <vt:lpstr>Outline</vt:lpstr>
      <vt:lpstr>INTRODUCTION</vt:lpstr>
      <vt:lpstr>Searching for Solutions</vt:lpstr>
      <vt:lpstr>Route finding problem</vt:lpstr>
      <vt:lpstr>PowerPoint Presentation</vt:lpstr>
      <vt:lpstr>PowerPoint Presentation</vt:lpstr>
      <vt:lpstr>PowerPoint Presentation</vt:lpstr>
      <vt:lpstr>Tree search example</vt:lpstr>
      <vt:lpstr>Tree search example</vt:lpstr>
      <vt:lpstr>Tree search example</vt:lpstr>
      <vt:lpstr>Representation of nodes</vt:lpstr>
      <vt:lpstr>Implementation: general tree search</vt:lpstr>
      <vt:lpstr>Key concepts in search</vt:lpstr>
      <vt:lpstr>Infrastructure for search algorithms</vt:lpstr>
      <vt:lpstr>Tree search algorithms</vt:lpstr>
      <vt:lpstr>Search strategies</vt:lpstr>
      <vt:lpstr>Search Algorithms in AI</vt:lpstr>
      <vt:lpstr>Cont…</vt:lpstr>
      <vt:lpstr>Cont…</vt:lpstr>
      <vt:lpstr>Breadth First Search (BFS)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vt:lpstr>
      <vt:lpstr>Cont…</vt:lpstr>
      <vt:lpstr>Breadth-first search</vt:lpstr>
      <vt:lpstr>Breadth-first search</vt:lpstr>
      <vt:lpstr>Breadth-first search</vt:lpstr>
      <vt:lpstr>Breadth-first search</vt:lpstr>
      <vt:lpstr>Example</vt:lpstr>
      <vt:lpstr>Solution</vt:lpstr>
      <vt:lpstr>Properties of breadth-first search</vt:lpstr>
      <vt:lpstr>Advantages&amp; Disadvantages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UCS</vt:lpstr>
      <vt:lpstr>Depth-first search</vt:lpstr>
      <vt:lpstr>Depth-first search</vt:lpstr>
      <vt:lpstr>Depth-first search</vt:lpstr>
      <vt:lpstr>Depth-first search</vt:lpstr>
      <vt:lpstr>Depth-first search</vt:lpstr>
      <vt:lpstr>Depth-first search</vt:lpstr>
      <vt:lpstr>Depth-first search</vt:lpstr>
      <vt:lpstr>Depth-first search</vt:lpstr>
      <vt:lpstr>Depth-first search</vt:lpstr>
      <vt:lpstr>Depth-first search</vt:lpstr>
      <vt:lpstr>Depth-first search</vt:lpstr>
      <vt:lpstr>Depth-first search</vt:lpstr>
      <vt:lpstr>DFS</vt:lpstr>
      <vt:lpstr>Properties of depth-first search</vt:lpstr>
      <vt:lpstr>Tree search example</vt:lpstr>
      <vt:lpstr>WHY DFS in AI?</vt:lpstr>
      <vt:lpstr>BFS</vt:lpstr>
      <vt:lpstr>DFS</vt:lpstr>
      <vt:lpstr>PowerPoint Presentation</vt:lpstr>
      <vt:lpstr>Depth-limited search</vt:lpstr>
      <vt:lpstr>Example</vt:lpstr>
      <vt:lpstr>Depth Limited Search</vt:lpstr>
      <vt:lpstr>Cont…</vt:lpstr>
      <vt:lpstr>Iterative Deepening DFS</vt:lpstr>
      <vt:lpstr>Iterative deepening search</vt:lpstr>
      <vt:lpstr>PowerPoint Presentation</vt:lpstr>
      <vt:lpstr>PowerPoint Presentation</vt:lpstr>
      <vt:lpstr>PowerPoint Presentation</vt:lpstr>
      <vt:lpstr>PowerPoint Presentation</vt:lpstr>
      <vt:lpstr>PowerPoint Presentation</vt:lpstr>
      <vt:lpstr>Find the route from S to G using BFS.</vt:lpstr>
      <vt:lpstr>Example for illustrating uninformed search strategies</vt:lpstr>
      <vt:lpstr>Example</vt:lpstr>
      <vt:lpstr>Summary of algorithms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88</cp:revision>
  <dcterms:created xsi:type="dcterms:W3CDTF">2021-08-18T07:48:21Z</dcterms:created>
  <dcterms:modified xsi:type="dcterms:W3CDTF">2024-01-31T17:42:08Z</dcterms:modified>
</cp:coreProperties>
</file>